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1" r:id="rId3"/>
    <p:sldId id="273" r:id="rId4"/>
    <p:sldId id="274" r:id="rId5"/>
    <p:sldId id="28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62" r:id="rId1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14" autoAdjust="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21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9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33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1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48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4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1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3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4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C6E30BB-DC05-494B-B633-022FD6BBA7E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4ACA652-0206-41C1-9525-DFBCCB483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80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83" y="2863095"/>
            <a:ext cx="4183124" cy="3454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635" y="2235803"/>
            <a:ext cx="2217642" cy="4081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77" y="2822419"/>
            <a:ext cx="5237526" cy="3495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283" y="427839"/>
            <a:ext cx="11601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CAN DEVELOPMENT LED ARCHAEOLOGY TELL US ABOUT THE HISTORY OF SETTLEMENT IN THE WANTAGE AREA?</a:t>
            </a:r>
          </a:p>
          <a:p>
            <a:pPr algn="ctr"/>
            <a:r>
              <a:rPr lang="en-GB" sz="3200" dirty="0"/>
              <a:t>Paul Sayers</a:t>
            </a:r>
          </a:p>
        </p:txBody>
      </p:sp>
    </p:spTree>
    <p:extLst>
      <p:ext uri="{BB962C8B-B14F-4D97-AF65-F5344CB8AC3E}">
        <p14:creationId xmlns:p14="http://schemas.microsoft.com/office/powerpoint/2010/main" val="316199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91" y="1114286"/>
            <a:ext cx="5218176" cy="3663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182" y="406400"/>
            <a:ext cx="1078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WANTAGE: CRAB HILL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363" y="1114286"/>
            <a:ext cx="5472892" cy="3907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90" y="4777982"/>
            <a:ext cx="53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Roundhouses: Castell Henllys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7364" y="5022248"/>
            <a:ext cx="518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Grain storage pit:  Winterbourne Kingston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690" y="5545468"/>
            <a:ext cx="729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Large Saxon  boundary ditch and bank intended to be visible</a:t>
            </a:r>
          </a:p>
        </p:txBody>
      </p:sp>
    </p:spTree>
    <p:extLst>
      <p:ext uri="{BB962C8B-B14F-4D97-AF65-F5344CB8AC3E}">
        <p14:creationId xmlns:p14="http://schemas.microsoft.com/office/powerpoint/2010/main" val="23837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5" y="92364"/>
            <a:ext cx="1123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GROVE  AIRFIELD and STOCKHAM FARM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4" y="1318758"/>
            <a:ext cx="5399538" cy="4954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3927" y="1394691"/>
            <a:ext cx="54217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Grove Airfield</a:t>
            </a:r>
            <a:r>
              <a:rPr lang="en-GB" sz="2000" dirty="0"/>
              <a:t>: </a:t>
            </a:r>
          </a:p>
          <a:p>
            <a:r>
              <a:rPr lang="en-GB" sz="2000" dirty="0"/>
              <a:t>intense activity in Iron Age continuing into Roman period</a:t>
            </a:r>
          </a:p>
          <a:p>
            <a:r>
              <a:rPr lang="en-GB" sz="2000" dirty="0"/>
              <a:t>Roman brick and roof tile from low status settlement</a:t>
            </a:r>
          </a:p>
          <a:p>
            <a:endParaRPr lang="en-GB" sz="2000" dirty="0"/>
          </a:p>
          <a:p>
            <a:r>
              <a:rPr lang="en-GB" sz="2800" dirty="0"/>
              <a:t>Stockham Farm</a:t>
            </a:r>
            <a:r>
              <a:rPr lang="en-GB" sz="2000" dirty="0"/>
              <a:t>:</a:t>
            </a:r>
          </a:p>
          <a:p>
            <a:r>
              <a:rPr lang="en-GB" sz="2000" dirty="0"/>
              <a:t>Evidence of Bronze Age, Iron Age and Romano-British settlement but much disrupted by Medieval ploughing and spoil from airfield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15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92" y="75501"/>
            <a:ext cx="1177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GROVE NORTH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3" y="1025236"/>
            <a:ext cx="5019963" cy="4752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3295" y="1124125"/>
            <a:ext cx="5989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 sites on 50ha, 4 contractors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Bronze Age settlement, field systems and cremation burials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Iron Age settlement, including roundhouses and storage pits, field systems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Roman wall base, building materials, 1 cremation and 1 inhumation burial, field systems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2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609" y="2086148"/>
            <a:ext cx="5114544" cy="3346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" y="607060"/>
            <a:ext cx="5969605" cy="2958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320" y="3808602"/>
            <a:ext cx="5969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Settlement on Monks Farm was on slightly higher ground, above the Letcombe Brook,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Iron Age into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Roman 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cf. ‘Island Villages’ !)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4609" y="5432852"/>
            <a:ext cx="518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Base of Roman Wall, roof and flue tiles also found </a:t>
            </a:r>
          </a:p>
        </p:txBody>
      </p:sp>
    </p:spTree>
    <p:extLst>
      <p:ext uri="{BB962C8B-B14F-4D97-AF65-F5344CB8AC3E}">
        <p14:creationId xmlns:p14="http://schemas.microsoft.com/office/powerpoint/2010/main" val="421158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286" y="536895"/>
            <a:ext cx="5377343" cy="184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44" y="536895"/>
            <a:ext cx="3543801" cy="2363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7717" y="3724886"/>
            <a:ext cx="80142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Medieval:	ridge and furrow protects earlier, deeper features but trashes less 				deep</a:t>
            </a:r>
          </a:p>
          <a:p>
            <a:endParaRPr lang="en-GB" dirty="0"/>
          </a:p>
          <a:p>
            <a:r>
              <a:rPr lang="en-GB" dirty="0"/>
              <a:t>			mostly under later settlement</a:t>
            </a:r>
          </a:p>
          <a:p>
            <a:r>
              <a:rPr lang="en-GB" dirty="0"/>
              <a:t>			</a:t>
            </a:r>
          </a:p>
          <a:p>
            <a:r>
              <a:rPr lang="en-GB" dirty="0"/>
              <a:t>			deserted villages- Tulwick, Southcote (Circourt), North Denchworth</a:t>
            </a:r>
          </a:p>
          <a:p>
            <a:r>
              <a:rPr lang="en-GB" dirty="0"/>
              <a:t>			or shrunken- Goosey, East Hanney</a:t>
            </a:r>
          </a:p>
          <a:p>
            <a:endParaRPr lang="en-GB" dirty="0"/>
          </a:p>
          <a:p>
            <a:r>
              <a:rPr lang="en-GB" dirty="0"/>
              <a:t>			</a:t>
            </a:r>
          </a:p>
          <a:p>
            <a:r>
              <a:rPr lang="en-GB" dirty="0"/>
              <a:t>			</a:t>
            </a:r>
          </a:p>
          <a:p>
            <a:r>
              <a:rPr lang="en-GB" dirty="0"/>
              <a:t>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45" y="3736200"/>
            <a:ext cx="3763598" cy="2443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044" y="3086100"/>
            <a:ext cx="354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Test pit Stanford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25" y="6400800"/>
            <a:ext cx="4636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Ridge and furrow in Church Farm Meadow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7717" y="315683"/>
            <a:ext cx="76172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Why so little ev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idence of Saxon and Medieval settlement?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Saxon:	documentary and place name evidence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under later settlement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Stanford test pits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19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840" y="192946"/>
            <a:ext cx="612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SYNTHESIS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043" y="942777"/>
            <a:ext cx="85491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Mesolithic	</a:t>
            </a:r>
            <a:r>
              <a:rPr lang="en-GB" sz="2000" dirty="0"/>
              <a:t>    	flints from several sites, probably many others missed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Neolithic</a:t>
            </a:r>
            <a:r>
              <a:rPr lang="en-GB" sz="2000" dirty="0"/>
              <a:t>               	one pit deposit with pieces from 2 pots (EH),</a:t>
            </a:r>
          </a:p>
          <a:p>
            <a:pPr lvl="1"/>
            <a:r>
              <a:rPr lang="en-GB" sz="2000" dirty="0"/>
              <a:t>				 flints elsewhere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Bronze Age</a:t>
            </a:r>
            <a:r>
              <a:rPr lang="en-GB" sz="2000" dirty="0"/>
              <a:t>, 	     	settlement, cremation burials, BA worked flint, </a:t>
            </a:r>
          </a:p>
          <a:p>
            <a:pPr lvl="1"/>
            <a:r>
              <a:rPr lang="en-GB" sz="2000" dirty="0"/>
              <a:t>				field systems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Iron Age</a:t>
            </a:r>
            <a:r>
              <a:rPr lang="en-GB" sz="2000" dirty="0"/>
              <a:t>               	 settlement, some in prominent locations, field systems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Romano- British  </a:t>
            </a:r>
            <a:r>
              <a:rPr lang="en-GB" sz="2000" dirty="0"/>
              <a:t>	low status settlement, continuity from IA, field systems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Anglo-Saxon</a:t>
            </a:r>
            <a:r>
              <a:rPr lang="en-GB" sz="2000" dirty="0"/>
              <a:t>        	Wantage, E Challow sfb, Crab Hill boundary ditch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Medieval</a:t>
            </a:r>
            <a:r>
              <a:rPr lang="en-GB" sz="2000" dirty="0"/>
              <a:t>              	mainly ridge and furrow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54" y="587012"/>
            <a:ext cx="3157363" cy="58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727" y="151002"/>
            <a:ext cx="11476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DEVELOPMENT LED ARCHAEOLOGY?</a:t>
            </a:r>
          </a:p>
          <a:p>
            <a:pPr algn="ctr"/>
            <a:endParaRPr lang="en-GB" sz="4000" dirty="0"/>
          </a:p>
          <a:p>
            <a:pPr algn="ctr"/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7496" y="1368464"/>
            <a:ext cx="118345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400" dirty="0"/>
              <a:t>Carried out ahead of development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400" dirty="0"/>
              <a:t>Part of planning process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400" dirty="0"/>
              <a:t>Done by commercial archaeology companies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400" dirty="0"/>
              <a:t>Overseen by County Archaeologist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Now forms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the majority of excavations </a:t>
            </a:r>
          </a:p>
          <a:p>
            <a:pPr lvl="1"/>
            <a:r>
              <a:rPr lang="en-GB" sz="2400" dirty="0"/>
              <a:t>Growth of commercial archaeology units e.g. Oxford Archaeology, Wessex Archaeology 						         Thames Valley Archaeological Services</a:t>
            </a:r>
            <a:endParaRPr lang="en-GB" sz="3600" dirty="0">
              <a:solidFill>
                <a:srgbClr val="FF0000"/>
              </a:solidFill>
            </a:endParaRPr>
          </a:p>
          <a:p>
            <a:pPr algn="ctr"/>
            <a:r>
              <a:rPr lang="en-GB" sz="3600" dirty="0">
                <a:solidFill>
                  <a:srgbClr val="FF0000"/>
                </a:solidFill>
              </a:rPr>
              <a:t>Developer pays</a:t>
            </a:r>
          </a:p>
          <a:p>
            <a:pPr algn="ctr"/>
            <a:r>
              <a:rPr lang="en-GB" sz="3600" dirty="0">
                <a:solidFill>
                  <a:schemeClr val="tx2">
                    <a:lumMod val="10000"/>
                  </a:schemeClr>
                </a:solidFill>
              </a:rPr>
              <a:t>BUT</a:t>
            </a:r>
          </a:p>
          <a:p>
            <a:pPr algn="ctr"/>
            <a:r>
              <a:rPr lang="en-GB" sz="3600" dirty="0">
                <a:solidFill>
                  <a:schemeClr val="tx2">
                    <a:lumMod val="10000"/>
                  </a:schemeClr>
                </a:solidFill>
              </a:rPr>
              <a:t>Lack of synthesis</a:t>
            </a:r>
          </a:p>
        </p:txBody>
      </p:sp>
    </p:spTree>
    <p:extLst>
      <p:ext uri="{BB962C8B-B14F-4D97-AF65-F5344CB8AC3E}">
        <p14:creationId xmlns:p14="http://schemas.microsoft.com/office/powerpoint/2010/main" val="184734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57" y="134224"/>
            <a:ext cx="1197109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TIME LINE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Early Modern		1540					1700							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Medieval				1066					1540 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Early Medieval	410AD				1066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Roman					43AD					410AD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Iron Age				800BC				43AD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Bronze Age			2,600 BC			700BC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Neolithic				4,000BC			2,200BC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Mesolithic				10,000BC			4,000BC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Palaeolithic			500,000BC	   	10,000BC		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5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953" y="192947"/>
            <a:ext cx="110734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LAST TIME (2018 AGM)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South of Causeway: </a:t>
            </a:r>
          </a:p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Neolithic pottery and field boundaries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South of Summertown:</a:t>
            </a:r>
          </a:p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 settlement of modest status +  burials</a:t>
            </a:r>
          </a:p>
          <a:p>
            <a:endParaRPr lang="en-GB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Monks Farm (south of Bellingers)</a:t>
            </a:r>
          </a:p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Bronze Age settlement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02349" y="780176"/>
            <a:ext cx="1375794" cy="947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27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67" y="201335"/>
            <a:ext cx="1193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SITE LOCATIONS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8913" y="1317072"/>
            <a:ext cx="5276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2011 Census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Wantage			11,300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Grove				7,200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East Hanney			750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West Hanney			490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East Challow			770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					------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Total					20,150 people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16" y="1093779"/>
            <a:ext cx="5182317" cy="527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0525" y="5108895"/>
            <a:ext cx="549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development		6,900 dwellings</a:t>
            </a: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population (say x3)		20,700 people</a:t>
            </a:r>
          </a:p>
        </p:txBody>
      </p:sp>
    </p:spTree>
    <p:extLst>
      <p:ext uri="{BB962C8B-B14F-4D97-AF65-F5344CB8AC3E}">
        <p14:creationId xmlns:p14="http://schemas.microsoft.com/office/powerpoint/2010/main" val="32892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02" y="192947"/>
            <a:ext cx="1193753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Mesolithic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Mesolithic flints from several </a:t>
            </a:r>
          </a:p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but these were </a:t>
            </a:r>
          </a:p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microliths–easily missed.</a:t>
            </a:r>
          </a:p>
          <a:p>
            <a:endParaRPr lang="en-GB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Knapping site at Monks farm</a:t>
            </a:r>
          </a:p>
          <a:p>
            <a:endParaRPr lang="en-GB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45284" y="1753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00132" y="2785145"/>
            <a:ext cx="5788404" cy="372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769" y="983396"/>
            <a:ext cx="5315378" cy="38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9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03" y="285226"/>
            <a:ext cx="1179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EAST CHALLOW 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(4 sites)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54" y="1099018"/>
            <a:ext cx="3699213" cy="5356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0389" y="1241571"/>
            <a:ext cx="7441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Little Roman despite nearby villa site</a:t>
            </a:r>
          </a:p>
          <a:p>
            <a:endParaRPr lang="en-GB" sz="2400" dirty="0"/>
          </a:p>
          <a:p>
            <a:r>
              <a:rPr lang="en-GB" sz="2400" dirty="0"/>
              <a:t>Romano-British settlement</a:t>
            </a:r>
          </a:p>
          <a:p>
            <a:endParaRPr lang="en-GB" sz="2400" dirty="0"/>
          </a:p>
          <a:p>
            <a:r>
              <a:rPr lang="en-GB" sz="2400" dirty="0"/>
              <a:t>Saxon sunken featured building (Grubenhaus)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348" y="3777173"/>
            <a:ext cx="3555137" cy="2360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344" y="3748653"/>
            <a:ext cx="3185508" cy="23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49" y="226503"/>
            <a:ext cx="1172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WANTAGE TOWN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949" y="1350628"/>
            <a:ext cx="580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64" y="1229952"/>
            <a:ext cx="3128712" cy="4382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0692" y="1350628"/>
            <a:ext cx="41210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/>
              <a:t>St M</a:t>
            </a:r>
            <a:r>
              <a:rPr lang="en-GB" sz="2800" dirty="0"/>
              <a:t>ary’s School</a:t>
            </a:r>
          </a:p>
          <a:p>
            <a:endParaRPr lang="en-GB" dirty="0"/>
          </a:p>
          <a:p>
            <a:r>
              <a:rPr lang="en-GB" sz="2000" dirty="0"/>
              <a:t>Bronze Age: cremation cemetery</a:t>
            </a:r>
          </a:p>
          <a:p>
            <a:endParaRPr lang="en-GB" sz="2000" dirty="0"/>
          </a:p>
          <a:p>
            <a:r>
              <a:rPr lang="en-GB" sz="2000" dirty="0"/>
              <a:t>Saxon: postholes, pits, ditches, crouched burial, large timber building</a:t>
            </a:r>
          </a:p>
          <a:p>
            <a:endParaRPr lang="en-GB" sz="2000" dirty="0"/>
          </a:p>
          <a:p>
            <a:r>
              <a:rPr lang="en-GB" sz="2000" dirty="0"/>
              <a:t>Medieval: burgage plot boundaries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217" y="3997506"/>
            <a:ext cx="3359161" cy="2519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329" y="779734"/>
            <a:ext cx="2795016" cy="2139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760" y="2919430"/>
            <a:ext cx="2604365" cy="1983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054" y="5070763"/>
            <a:ext cx="2813291" cy="13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27" y="151002"/>
            <a:ext cx="1141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WANTAGE: CRAB HILL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450" y="1191237"/>
            <a:ext cx="5880682" cy="539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61" y="970788"/>
            <a:ext cx="2874264" cy="3364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16415" y="467192"/>
            <a:ext cx="2730421" cy="3754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997" y="970788"/>
            <a:ext cx="4687824" cy="369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693" y="4041987"/>
            <a:ext cx="3794168" cy="2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86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9299</TotalTime>
  <Words>717</Words>
  <Application>Microsoft Office PowerPoint</Application>
  <PresentationFormat>Widescreen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pksayers</dc:creator>
  <cp:lastModifiedBy>Bill Orson</cp:lastModifiedBy>
  <cp:revision>128</cp:revision>
  <cp:lastPrinted>2020-05-23T11:59:29Z</cp:lastPrinted>
  <dcterms:created xsi:type="dcterms:W3CDTF">2020-05-15T14:26:56Z</dcterms:created>
  <dcterms:modified xsi:type="dcterms:W3CDTF">2021-02-14T23:57:32Z</dcterms:modified>
</cp:coreProperties>
</file>