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sldIdLst>
    <p:sldId id="332" r:id="rId2"/>
    <p:sldId id="334" r:id="rId3"/>
    <p:sldId id="260" r:id="rId4"/>
    <p:sldId id="267" r:id="rId5"/>
    <p:sldId id="335" r:id="rId6"/>
    <p:sldId id="266" r:id="rId7"/>
    <p:sldId id="264" r:id="rId8"/>
    <p:sldId id="265" r:id="rId9"/>
    <p:sldId id="336" r:id="rId10"/>
    <p:sldId id="261" r:id="rId11"/>
    <p:sldId id="337" r:id="rId12"/>
    <p:sldId id="269" r:id="rId13"/>
    <p:sldId id="275" r:id="rId14"/>
    <p:sldId id="338" r:id="rId15"/>
    <p:sldId id="272" r:id="rId16"/>
    <p:sldId id="277" r:id="rId17"/>
    <p:sldId id="339" r:id="rId18"/>
    <p:sldId id="270" r:id="rId19"/>
    <p:sldId id="340" r:id="rId20"/>
    <p:sldId id="271" r:id="rId21"/>
    <p:sldId id="280" r:id="rId22"/>
    <p:sldId id="341" r:id="rId23"/>
    <p:sldId id="279" r:id="rId24"/>
    <p:sldId id="342" r:id="rId25"/>
    <p:sldId id="278" r:id="rId26"/>
    <p:sldId id="281" r:id="rId27"/>
    <p:sldId id="343" r:id="rId28"/>
    <p:sldId id="286" r:id="rId29"/>
    <p:sldId id="287" r:id="rId30"/>
    <p:sldId id="344" r:id="rId31"/>
    <p:sldId id="345" r:id="rId32"/>
    <p:sldId id="288" r:id="rId33"/>
    <p:sldId id="285" r:id="rId34"/>
    <p:sldId id="284" r:id="rId35"/>
    <p:sldId id="292" r:id="rId36"/>
    <p:sldId id="354" r:id="rId37"/>
    <p:sldId id="291" r:id="rId38"/>
    <p:sldId id="293" r:id="rId39"/>
    <p:sldId id="346" r:id="rId40"/>
    <p:sldId id="297" r:id="rId41"/>
    <p:sldId id="296" r:id="rId42"/>
    <p:sldId id="298" r:id="rId43"/>
    <p:sldId id="295" r:id="rId44"/>
    <p:sldId id="348" r:id="rId45"/>
    <p:sldId id="349" r:id="rId46"/>
    <p:sldId id="303" r:id="rId47"/>
    <p:sldId id="351" r:id="rId48"/>
    <p:sldId id="350" r:id="rId49"/>
    <p:sldId id="352" r:id="rId50"/>
    <p:sldId id="301" r:id="rId51"/>
    <p:sldId id="307" r:id="rId52"/>
    <p:sldId id="306" r:id="rId53"/>
    <p:sldId id="353" r:id="rId54"/>
    <p:sldId id="367" r:id="rId55"/>
    <p:sldId id="300" r:id="rId56"/>
    <p:sldId id="308" r:id="rId57"/>
    <p:sldId id="366" r:id="rId58"/>
    <p:sldId id="289" r:id="rId59"/>
    <p:sldId id="314" r:id="rId60"/>
    <p:sldId id="283" r:id="rId61"/>
    <p:sldId id="355" r:id="rId62"/>
    <p:sldId id="312" r:id="rId63"/>
    <p:sldId id="320" r:id="rId64"/>
    <p:sldId id="356" r:id="rId65"/>
    <p:sldId id="318" r:id="rId66"/>
    <p:sldId id="357" r:id="rId67"/>
    <p:sldId id="322" r:id="rId68"/>
    <p:sldId id="358" r:id="rId69"/>
    <p:sldId id="317" r:id="rId70"/>
    <p:sldId id="359" r:id="rId71"/>
    <p:sldId id="316" r:id="rId72"/>
    <p:sldId id="326" r:id="rId73"/>
    <p:sldId id="315" r:id="rId74"/>
    <p:sldId id="327" r:id="rId75"/>
    <p:sldId id="360" r:id="rId76"/>
    <p:sldId id="324" r:id="rId77"/>
    <p:sldId id="361" r:id="rId78"/>
    <p:sldId id="325" r:id="rId79"/>
    <p:sldId id="330" r:id="rId80"/>
    <p:sldId id="362" r:id="rId81"/>
    <p:sldId id="329" r:id="rId82"/>
    <p:sldId id="363" r:id="rId83"/>
    <p:sldId id="328" r:id="rId84"/>
    <p:sldId id="331" r:id="rId85"/>
    <p:sldId id="364" r:id="rId86"/>
    <p:sldId id="368" r:id="rId87"/>
    <p:sldId id="323"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8" autoAdjust="0"/>
    <p:restoredTop sz="96163" autoAdjust="0"/>
  </p:normalViewPr>
  <p:slideViewPr>
    <p:cSldViewPr snapToGrid="0">
      <p:cViewPr varScale="1">
        <p:scale>
          <a:sx n="97" d="100"/>
          <a:sy n="97" d="100"/>
        </p:scale>
        <p:origin x="240" y="90"/>
      </p:cViewPr>
      <p:guideLst/>
    </p:cSldViewPr>
  </p:slideViewPr>
  <p:outlineViewPr>
    <p:cViewPr>
      <p:scale>
        <a:sx n="33" d="100"/>
        <a:sy n="33" d="100"/>
      </p:scale>
      <p:origin x="0" y="-930"/>
    </p:cViewPr>
  </p:outlineViewPr>
  <p:notesTextViewPr>
    <p:cViewPr>
      <p:scale>
        <a:sx n="1" d="1"/>
        <a:sy n="1" d="1"/>
      </p:scale>
      <p:origin x="0" y="0"/>
    </p:cViewPr>
  </p:notesTextViewPr>
  <p:sorterViewPr>
    <p:cViewPr varScale="1">
      <p:scale>
        <a:sx n="1" d="1"/>
        <a:sy n="1" d="1"/>
      </p:scale>
      <p:origin x="0" y="-2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4947-4AC3-4602-932F-A51DAFB8A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1196C2-298B-4F6D-91B4-5F6F13221C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E530E2-A334-4480-A58B-E252833A4887}"/>
              </a:ext>
            </a:extLst>
          </p:cNvPr>
          <p:cNvSpPr>
            <a:spLocks noGrp="1"/>
          </p:cNvSpPr>
          <p:nvPr>
            <p:ph type="dt" sz="half" idx="10"/>
          </p:nvPr>
        </p:nvSpPr>
        <p:spPr/>
        <p:txBody>
          <a:bodyPr/>
          <a:lstStyle/>
          <a:p>
            <a:fld id="{82EDB8D0-98ED-4B86-9D5F-E61ADC70144D}" type="datetimeFigureOut">
              <a:rPr lang="en-US" smtClean="0"/>
              <a:t>8/30/2020</a:t>
            </a:fld>
            <a:endParaRPr lang="en-US" dirty="0"/>
          </a:p>
        </p:txBody>
      </p:sp>
      <p:sp>
        <p:nvSpPr>
          <p:cNvPr id="5" name="Footer Placeholder 4">
            <a:extLst>
              <a:ext uri="{FF2B5EF4-FFF2-40B4-BE49-F238E27FC236}">
                <a16:creationId xmlns:a16="http://schemas.microsoft.com/office/drawing/2014/main" id="{59AB7B45-E963-4873-9F0C-CEC032AC7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A4FF1-18A9-46BB-80B4-22092EB206B8}"/>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8109181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C7C7-55A2-4244-9167-DFEDB9CA6A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355BD5-5762-4DFC-BE0E-27EB16B37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1F3EF-566D-487F-933D-E9EDAB73C8EA}"/>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5" name="Footer Placeholder 4">
            <a:extLst>
              <a:ext uri="{FF2B5EF4-FFF2-40B4-BE49-F238E27FC236}">
                <a16:creationId xmlns:a16="http://schemas.microsoft.com/office/drawing/2014/main" id="{A38B2A89-01A8-483E-B41D-C712B3BFF5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6628A-CBF0-40F6-9F60-4BE0B22A6C50}"/>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1517275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294F7-F744-48FD-B162-45B696484F8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4C8AD1-5E3A-4CAE-9859-E4EB7AD549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F4C1E-474A-465D-8A06-2ACFD04E9D97}"/>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5" name="Footer Placeholder 4">
            <a:extLst>
              <a:ext uri="{FF2B5EF4-FFF2-40B4-BE49-F238E27FC236}">
                <a16:creationId xmlns:a16="http://schemas.microsoft.com/office/drawing/2014/main" id="{000B9FB0-228A-42D8-9D58-41D181FAE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6BA00-A4E9-457E-A4D0-C3A44B340753}"/>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7710638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E1FB-6646-4417-809F-43220F819A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9C3541-4072-411D-B8EE-9C01665A39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2CFA37-3F50-4977-AEE1-5F08668BE31C}"/>
              </a:ext>
            </a:extLst>
          </p:cNvPr>
          <p:cNvSpPr>
            <a:spLocks noGrp="1"/>
          </p:cNvSpPr>
          <p:nvPr>
            <p:ph type="dt" sz="half" idx="10"/>
          </p:nvPr>
        </p:nvSpPr>
        <p:spPr/>
        <p:txBody>
          <a:bodyPr/>
          <a:lstStyle/>
          <a:p>
            <a:fld id="{82EDB8D0-98ED-4B86-9D5F-E61ADC70144D}" type="datetimeFigureOut">
              <a:rPr lang="en-US" smtClean="0"/>
              <a:t>8/30/2020</a:t>
            </a:fld>
            <a:endParaRPr lang="en-US" dirty="0"/>
          </a:p>
        </p:txBody>
      </p:sp>
      <p:sp>
        <p:nvSpPr>
          <p:cNvPr id="5" name="Footer Placeholder 4">
            <a:extLst>
              <a:ext uri="{FF2B5EF4-FFF2-40B4-BE49-F238E27FC236}">
                <a16:creationId xmlns:a16="http://schemas.microsoft.com/office/drawing/2014/main" id="{DD1632CB-2849-4A9F-9FC6-007007807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A6F19-67A0-4A27-B0B3-819F45549F06}"/>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8713056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9E76-847D-4004-8A83-1BA724DC81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6D44D4-FA40-4924-849C-27A2D8F10B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283B7B-670A-40B6-8C64-0C10F825D379}"/>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5" name="Footer Placeholder 4">
            <a:extLst>
              <a:ext uri="{FF2B5EF4-FFF2-40B4-BE49-F238E27FC236}">
                <a16:creationId xmlns:a16="http://schemas.microsoft.com/office/drawing/2014/main" id="{5D01C84E-1D32-45E0-9513-4C2D39FDE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C0661-2E2E-40F5-92BF-30F8F5BC015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2988639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A0562-7C3C-44AD-9F84-49A29F90CC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45D132-E94B-43C7-8742-634AFAA92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E530C4-4D7F-452D-90F1-08015ACB65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DA65971-A60D-464B-A0CD-3748CA27D72C}"/>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6" name="Footer Placeholder 5">
            <a:extLst>
              <a:ext uri="{FF2B5EF4-FFF2-40B4-BE49-F238E27FC236}">
                <a16:creationId xmlns:a16="http://schemas.microsoft.com/office/drawing/2014/main" id="{75231363-92BF-48CA-ADD9-58652C651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4ED75-12F5-428A-98E7-FFCF1056224A}"/>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8686604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A298F-596F-4207-A48E-2EC7E704173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77415B-5D60-41C4-BCB0-BA6479874B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F55730-2E5D-4BC9-B70B-9BA9A57D64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F4E34F-DD69-4E21-BBBF-7076E4F7C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D3C603-6111-4ED4-9A4D-F16C5381E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EBF67E-4E6B-45BC-ACF9-4DB78D159BB6}"/>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8" name="Footer Placeholder 7">
            <a:extLst>
              <a:ext uri="{FF2B5EF4-FFF2-40B4-BE49-F238E27FC236}">
                <a16:creationId xmlns:a16="http://schemas.microsoft.com/office/drawing/2014/main" id="{74309841-276B-4CF0-93DC-47CCFD5C2D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7B40-79ED-4EE0-8379-0B98F29309AF}"/>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0439798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78EA-1605-47DE-BA40-32F72D328F6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4251DB-360D-4D21-8136-74C2293D888F}"/>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4" name="Footer Placeholder 3">
            <a:extLst>
              <a:ext uri="{FF2B5EF4-FFF2-40B4-BE49-F238E27FC236}">
                <a16:creationId xmlns:a16="http://schemas.microsoft.com/office/drawing/2014/main" id="{4DF31BBE-F105-4570-9748-B47FF661D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066396-2E6D-4CFD-88E5-BFF692FCBBA9}"/>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6315897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0CB9-162D-486D-B6A2-B85617EB57AE}"/>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3" name="Footer Placeholder 2">
            <a:extLst>
              <a:ext uri="{FF2B5EF4-FFF2-40B4-BE49-F238E27FC236}">
                <a16:creationId xmlns:a16="http://schemas.microsoft.com/office/drawing/2014/main" id="{0F422420-1287-4470-9727-C150C993C8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557C3A-8DF8-45A1-AA9F-3E8461BEA1C8}"/>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032003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AFE8-3E42-49D9-9AC4-DC3A8AE3E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AA59A0D-3703-445A-A9DA-5ABC9616C1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088724-0AAD-4F07-86A6-38838F2C28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8A22A-7BDC-459D-853A-32450D68699B}"/>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6" name="Footer Placeholder 5">
            <a:extLst>
              <a:ext uri="{FF2B5EF4-FFF2-40B4-BE49-F238E27FC236}">
                <a16:creationId xmlns:a16="http://schemas.microsoft.com/office/drawing/2014/main" id="{53ED3615-FC0F-4601-92F5-0CA04757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CD278D-8CA5-4CAB-8F59-865321DA0912}"/>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7491923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A8FB-3B3D-4381-8011-DD68F5D0A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B6108C-6A99-4F3E-B0FE-7EEB77405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227709-8083-4BB8-B398-6E615CAB4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C264A-11F8-49C8-8533-D945CC03F25B}"/>
              </a:ext>
            </a:extLst>
          </p:cNvPr>
          <p:cNvSpPr>
            <a:spLocks noGrp="1"/>
          </p:cNvSpPr>
          <p:nvPr>
            <p:ph type="dt" sz="half" idx="10"/>
          </p:nvPr>
        </p:nvSpPr>
        <p:spPr/>
        <p:txBody>
          <a:bodyPr/>
          <a:lstStyle/>
          <a:p>
            <a:fld id="{82EDB8D0-98ED-4B86-9D5F-E61ADC70144D}" type="datetimeFigureOut">
              <a:rPr lang="en-US" smtClean="0"/>
              <a:t>8/30/2020</a:t>
            </a:fld>
            <a:endParaRPr lang="en-US"/>
          </a:p>
        </p:txBody>
      </p:sp>
      <p:sp>
        <p:nvSpPr>
          <p:cNvPr id="6" name="Footer Placeholder 5">
            <a:extLst>
              <a:ext uri="{FF2B5EF4-FFF2-40B4-BE49-F238E27FC236}">
                <a16:creationId xmlns:a16="http://schemas.microsoft.com/office/drawing/2014/main" id="{C2221732-6D5C-4D9E-BFDE-9CB4B2ACB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FFFD2D-8286-4FBE-BE81-F5AC9A3DAA2D}"/>
              </a:ext>
            </a:extLst>
          </p:cNvPr>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196991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257D0D-F1B2-4B40-851A-F56F746C4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738EA9-45E7-4EDC-A564-12837B006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ECDA14-D7FD-4A47-ADA1-CFC660F3F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DB8D0-98ED-4B86-9D5F-E61ADC70144D}" type="datetimeFigureOut">
              <a:rPr lang="en-US" smtClean="0"/>
              <a:pPr/>
              <a:t>8/30/2020</a:t>
            </a:fld>
            <a:endParaRPr lang="en-US" dirty="0"/>
          </a:p>
        </p:txBody>
      </p:sp>
      <p:sp>
        <p:nvSpPr>
          <p:cNvPr id="5" name="Footer Placeholder 4">
            <a:extLst>
              <a:ext uri="{FF2B5EF4-FFF2-40B4-BE49-F238E27FC236}">
                <a16:creationId xmlns:a16="http://schemas.microsoft.com/office/drawing/2014/main" id="{5F4BE402-35F2-404C-B3AC-32A936B50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8216F6-B9C9-4FBA-B710-907FFE042D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289211524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B64B-8CC4-4E06-8A6D-3494768B4309}"/>
              </a:ext>
            </a:extLst>
          </p:cNvPr>
          <p:cNvSpPr>
            <a:spLocks noGrp="1"/>
          </p:cNvSpPr>
          <p:nvPr>
            <p:ph type="title"/>
          </p:nvPr>
        </p:nvSpPr>
        <p:spPr>
          <a:xfrm>
            <a:off x="424873" y="365125"/>
            <a:ext cx="11323782" cy="164840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sz="6000" dirty="0">
                <a:effectLst>
                  <a:outerShdw blurRad="38100" dist="38100" dir="2700000" algn="tl">
                    <a:srgbClr val="000000">
                      <a:alpha val="43137"/>
                    </a:srgbClr>
                  </a:outerShdw>
                </a:effectLst>
                <a:latin typeface="Copperplate Gothic Light" panose="020E0507020206020404" pitchFamily="34" charset="0"/>
              </a:rPr>
              <a:t>Hanney History Walk</a:t>
            </a:r>
            <a:br>
              <a:rPr lang="en-GB" sz="6000" dirty="0">
                <a:effectLst>
                  <a:outerShdw blurRad="38100" dist="38100" dir="2700000" algn="tl">
                    <a:srgbClr val="000000">
                      <a:alpha val="43137"/>
                    </a:srgbClr>
                  </a:outerShdw>
                </a:effectLst>
                <a:latin typeface="Copperplate Gothic Light" panose="020E0507020206020404" pitchFamily="34" charset="0"/>
              </a:rPr>
            </a:br>
            <a:r>
              <a:rPr lang="en-GB" sz="6000" dirty="0">
                <a:effectLst>
                  <a:outerShdw blurRad="38100" dist="38100" dir="2700000" algn="tl">
                    <a:srgbClr val="000000">
                      <a:alpha val="43137"/>
                    </a:srgbClr>
                  </a:outerShdw>
                </a:effectLst>
                <a:latin typeface="Copperplate Gothic Light" panose="020E0507020206020404" pitchFamily="34" charset="0"/>
              </a:rPr>
              <a:t>2020</a:t>
            </a:r>
          </a:p>
        </p:txBody>
      </p:sp>
      <p:sp>
        <p:nvSpPr>
          <p:cNvPr id="3" name="Content Placeholder 2">
            <a:extLst>
              <a:ext uri="{FF2B5EF4-FFF2-40B4-BE49-F238E27FC236}">
                <a16:creationId xmlns:a16="http://schemas.microsoft.com/office/drawing/2014/main" id="{F632FCEE-23F4-466B-AB6F-6B558ED43953}"/>
              </a:ext>
            </a:extLst>
          </p:cNvPr>
          <p:cNvSpPr>
            <a:spLocks noGrp="1"/>
          </p:cNvSpPr>
          <p:nvPr>
            <p:ph sz="half" idx="1"/>
          </p:nvPr>
        </p:nvSpPr>
        <p:spPr>
          <a:xfrm>
            <a:off x="157018" y="2094272"/>
            <a:ext cx="5862782" cy="4657510"/>
          </a:xfrm>
        </p:spPr>
        <p:txBody>
          <a:bodyPr>
            <a:normAutofit fontScale="32500" lnSpcReduction="20000"/>
          </a:bodyPr>
          <a:lstStyle/>
          <a:p>
            <a:pPr marL="0" indent="0" algn="ctr">
              <a:buNone/>
            </a:pPr>
            <a:endParaRPr lang="en-GB" sz="3100" u="sng" dirty="0">
              <a:latin typeface="Century Gothic" panose="020B0502020202020204" pitchFamily="34" charset="0"/>
              <a:ea typeface="Microsoft JhengHei" panose="020B0604030504040204" pitchFamily="34" charset="-120"/>
            </a:endParaRPr>
          </a:p>
          <a:p>
            <a:pPr marL="0" indent="0" algn="ctr">
              <a:buNone/>
            </a:pPr>
            <a:r>
              <a:rPr lang="en-GB" sz="11100" u="sng" dirty="0">
                <a:latin typeface="Century Gothic" panose="020B0502020202020204" pitchFamily="34" charset="0"/>
                <a:ea typeface="Microsoft JhengHei" panose="020B0604030504040204" pitchFamily="34" charset="-120"/>
              </a:rPr>
              <a:t>Hanney History Group </a:t>
            </a:r>
          </a:p>
          <a:p>
            <a:pPr marL="0" indent="0" algn="ctr">
              <a:buNone/>
            </a:pPr>
            <a:endParaRPr lang="en-GB" sz="7000" dirty="0">
              <a:latin typeface="Century Gothic" panose="020B0502020202020204" pitchFamily="34" charset="0"/>
              <a:ea typeface="Microsoft JhengHei" panose="020B0604030504040204" pitchFamily="34" charset="-120"/>
            </a:endParaRPr>
          </a:p>
          <a:p>
            <a:pPr marL="0" indent="0" algn="ctr">
              <a:buNone/>
            </a:pPr>
            <a:r>
              <a:rPr lang="en-GB" sz="7000" dirty="0">
                <a:latin typeface="Century Gothic" panose="020B0502020202020204" pitchFamily="34" charset="0"/>
                <a:ea typeface="Microsoft JhengHei" panose="020B0604030504040204" pitchFamily="34" charset="-120"/>
              </a:rPr>
              <a:t>invites you to take a </a:t>
            </a:r>
          </a:p>
          <a:p>
            <a:pPr marL="0" indent="0" algn="ctr">
              <a:buNone/>
            </a:pPr>
            <a:r>
              <a:rPr lang="en-GB" sz="7000" dirty="0">
                <a:latin typeface="Century Gothic" panose="020B0502020202020204" pitchFamily="34" charset="0"/>
                <a:ea typeface="Microsoft JhengHei" panose="020B0604030504040204" pitchFamily="34" charset="-120"/>
              </a:rPr>
              <a:t>“</a:t>
            </a:r>
            <a:r>
              <a:rPr lang="en-GB" sz="7000" i="1" dirty="0">
                <a:latin typeface="Century Gothic" panose="020B0502020202020204" pitchFamily="34" charset="0"/>
                <a:ea typeface="Microsoft JhengHei" panose="020B0604030504040204" pitchFamily="34" charset="-120"/>
              </a:rPr>
              <a:t>figure of eight” </a:t>
            </a:r>
            <a:r>
              <a:rPr lang="en-GB" sz="7000" dirty="0">
                <a:latin typeface="Century Gothic" panose="020B0502020202020204" pitchFamily="34" charset="0"/>
                <a:ea typeface="Microsoft JhengHei" panose="020B0604030504040204" pitchFamily="34" charset="-120"/>
              </a:rPr>
              <a:t>walk through </a:t>
            </a:r>
          </a:p>
          <a:p>
            <a:pPr marL="0" indent="0" algn="ctr">
              <a:buNone/>
            </a:pPr>
            <a:r>
              <a:rPr lang="en-GB" sz="7000" dirty="0">
                <a:latin typeface="Century Gothic" panose="020B0502020202020204" pitchFamily="34" charset="0"/>
                <a:ea typeface="Microsoft JhengHei" panose="020B0604030504040204" pitchFamily="34" charset="-120"/>
              </a:rPr>
              <a:t>West and East Hanney, </a:t>
            </a:r>
          </a:p>
          <a:p>
            <a:pPr marL="0" indent="0" algn="ctr">
              <a:buNone/>
            </a:pPr>
            <a:r>
              <a:rPr lang="en-GB" sz="7000" dirty="0">
                <a:latin typeface="Century Gothic" panose="020B0502020202020204" pitchFamily="34" charset="0"/>
                <a:ea typeface="Microsoft JhengHei" panose="020B0604030504040204" pitchFamily="34" charset="-120"/>
              </a:rPr>
              <a:t>with old photographs and notes on some of the buildings you will see on your way. </a:t>
            </a:r>
          </a:p>
          <a:p>
            <a:pPr marL="0" indent="0" algn="ctr">
              <a:buNone/>
            </a:pPr>
            <a:r>
              <a:rPr lang="en-GB" sz="7000" dirty="0">
                <a:latin typeface="Century Gothic" panose="020B0502020202020204" pitchFamily="34" charset="0"/>
                <a:ea typeface="Microsoft JhengHei" panose="020B0604030504040204" pitchFamily="34" charset="-120"/>
              </a:rPr>
              <a:t>Not every historic building is included, and even some of the notes could be wrong – but enjoy!</a:t>
            </a:r>
          </a:p>
          <a:p>
            <a:endParaRPr lang="en-GB" dirty="0"/>
          </a:p>
        </p:txBody>
      </p:sp>
      <p:sp>
        <p:nvSpPr>
          <p:cNvPr id="4" name="Content Placeholder 3">
            <a:extLst>
              <a:ext uri="{FF2B5EF4-FFF2-40B4-BE49-F238E27FC236}">
                <a16:creationId xmlns:a16="http://schemas.microsoft.com/office/drawing/2014/main" id="{8D80F2F4-A9D2-4BA3-A99D-9DE5D94C788C}"/>
              </a:ext>
            </a:extLst>
          </p:cNvPr>
          <p:cNvSpPr>
            <a:spLocks noGrp="1"/>
          </p:cNvSpPr>
          <p:nvPr>
            <p:ph sz="half" idx="2"/>
          </p:nvPr>
        </p:nvSpPr>
        <p:spPr>
          <a:xfrm>
            <a:off x="6172199" y="2109765"/>
            <a:ext cx="5881255" cy="4572000"/>
          </a:xfrm>
        </p:spPr>
        <p:txBody>
          <a:bodyPr>
            <a:normAutofit fontScale="32500" lnSpcReduction="20000"/>
          </a:bodyPr>
          <a:lstStyle/>
          <a:p>
            <a:pPr marL="0" lvl="0" indent="0" algn="just">
              <a:buNone/>
            </a:pPr>
            <a:endParaRPr lang="en-GB" sz="6200" b="1" u="sng" noProof="0" dirty="0">
              <a:latin typeface="Microsoft JhengHei" panose="020B0604030504040204" pitchFamily="34" charset="-120"/>
              <a:ea typeface="Microsoft JhengHei" panose="020B0604030504040204" pitchFamily="34" charset="-120"/>
            </a:endParaRPr>
          </a:p>
          <a:p>
            <a:pPr marL="0" lvl="0" indent="0" algn="just">
              <a:buNone/>
            </a:pPr>
            <a:r>
              <a:rPr lang="en-GB" sz="6200" b="1" u="sng" noProof="0" dirty="0">
                <a:latin typeface="Microsoft JhengHei" panose="020B0604030504040204" pitchFamily="34" charset="-120"/>
                <a:ea typeface="Microsoft JhengHei" panose="020B0604030504040204" pitchFamily="34" charset="-120"/>
              </a:rPr>
              <a:t>Origin of the walk</a:t>
            </a:r>
          </a:p>
          <a:p>
            <a:pPr marL="0" lvl="0" indent="0" algn="ctr">
              <a:buNone/>
            </a:pPr>
            <a:r>
              <a:rPr lang="en-GB" sz="6200" noProof="0" dirty="0">
                <a:latin typeface="Microsoft JhengHei UI Light" panose="020B0304030504040204" pitchFamily="34" charset="-120"/>
                <a:ea typeface="Microsoft JhengHei UI Light" panose="020B0304030504040204" pitchFamily="34" charset="-120"/>
              </a:rPr>
              <a:t>As a consequence of the world-wide pandemic </a:t>
            </a:r>
            <a:r>
              <a:rPr lang="en-GB" sz="6200" dirty="0">
                <a:latin typeface="Microsoft JhengHei UI Light" panose="020B0304030504040204" pitchFamily="34" charset="-120"/>
                <a:ea typeface="Microsoft JhengHei UI Light" panose="020B0304030504040204" pitchFamily="34" charset="-120"/>
              </a:rPr>
              <a:t>of the Corona Virus Disease </a:t>
            </a:r>
            <a:r>
              <a:rPr lang="en-GB" sz="6200" noProof="0" dirty="0">
                <a:latin typeface="Microsoft JhengHei UI Light" panose="020B0304030504040204" pitchFamily="34" charset="-120"/>
                <a:ea typeface="Microsoft JhengHei UI Light" panose="020B0304030504040204" pitchFamily="34" charset="-120"/>
              </a:rPr>
              <a:t>Covid19, in March 2020 the people of the United Kingdom were confined to their homes, except for defined reasons such as essential shopping, medical needs and limited exercise within or from home. </a:t>
            </a:r>
          </a:p>
          <a:p>
            <a:pPr marL="0" lvl="0" indent="0" algn="ctr">
              <a:buNone/>
            </a:pPr>
            <a:r>
              <a:rPr lang="en-GB" sz="6200" noProof="0" dirty="0">
                <a:latin typeface="Microsoft JhengHei UI Light" panose="020B0304030504040204" pitchFamily="34" charset="-120"/>
                <a:ea typeface="Microsoft JhengHei UI Light" panose="020B0304030504040204" pitchFamily="34" charset="-120"/>
              </a:rPr>
              <a:t>As a result, many people walked around the villages for exercise. </a:t>
            </a:r>
          </a:p>
          <a:p>
            <a:pPr marL="0" lvl="0" indent="0" algn="ctr">
              <a:buNone/>
            </a:pPr>
            <a:r>
              <a:rPr lang="en-GB" sz="6200" noProof="0" dirty="0">
                <a:latin typeface="Microsoft JhengHei UI Light" panose="020B0304030504040204" pitchFamily="34" charset="-120"/>
                <a:ea typeface="Microsoft JhengHei UI Light" panose="020B0304030504040204" pitchFamily="34" charset="-120"/>
              </a:rPr>
              <a:t>In response, a small group of Hanney History Group members promptly produced and published a pamphlet to provide a historical perspective of the villages. The original is available on this website. </a:t>
            </a:r>
          </a:p>
          <a:p>
            <a:pPr marL="0" lvl="0" indent="0" algn="ctr">
              <a:buNone/>
            </a:pPr>
            <a:r>
              <a:rPr lang="en-GB" sz="6200" dirty="0">
                <a:latin typeface="Microsoft JhengHei UI Light" panose="020B0304030504040204" pitchFamily="34" charset="-120"/>
                <a:ea typeface="Microsoft JhengHei UI Light" panose="020B0304030504040204" pitchFamily="34" charset="-120"/>
              </a:rPr>
              <a:t>This presentation is derived from the pamphlet. The text has been slightly changed to accommodate some corrections and comments.</a:t>
            </a:r>
            <a:endParaRPr lang="en-GB" sz="6200" noProof="0" dirty="0">
              <a:latin typeface="Microsoft JhengHei UI Light" panose="020B0304030504040204" pitchFamily="34" charset="-120"/>
              <a:ea typeface="Microsoft JhengHei UI Light" panose="020B0304030504040204" pitchFamily="34" charset="-120"/>
            </a:endParaRPr>
          </a:p>
          <a:p>
            <a:endParaRPr lang="en-GB" dirty="0"/>
          </a:p>
        </p:txBody>
      </p:sp>
    </p:spTree>
    <p:extLst>
      <p:ext uri="{BB962C8B-B14F-4D97-AF65-F5344CB8AC3E}">
        <p14:creationId xmlns:p14="http://schemas.microsoft.com/office/powerpoint/2010/main" val="9368325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D4760CD-2291-444B-92AB-FB77969D6CC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68264" y="0"/>
            <a:ext cx="3494086" cy="6858000"/>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Looking back to the Green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we can see the same raised causeways, but there is a key absence in this view – the Buttercross.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It’s up to you to work out whether you could have seen it, anyway, or whether it is missing</a:t>
            </a:r>
            <a:r>
              <a:rPr lang="en-GB" sz="2200" dirty="0">
                <a:effectLst/>
                <a:ea typeface="Calibri" panose="020F0502020204030204" pitchFamily="34" charset="0"/>
                <a:cs typeface="Times New Roman" panose="02020603050405020304" pitchFamily="18" charset="0"/>
              </a:rPr>
              <a: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age of what appears to be an open car in front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Forge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would give a clue – what do you think</a:t>
            </a:r>
            <a:r>
              <a:rPr lang="en-GB" sz="2200" dirty="0">
                <a:effectLst/>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34589717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6704F8-9AE5-40C1-AEEF-CE8010EBEC9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82823" y="0"/>
            <a:ext cx="9309177" cy="6858000"/>
          </a:xfrm>
          <a:prstGeom prst="rect">
            <a:avLst/>
          </a:prstGeom>
        </p:spPr>
      </p:pic>
    </p:spTree>
    <p:extLst>
      <p:ext uri="{BB962C8B-B14F-4D97-AF65-F5344CB8AC3E}">
        <p14:creationId xmlns:p14="http://schemas.microsoft.com/office/powerpoint/2010/main" val="986659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7B966E-6237-4312-BC07-E14BE5EE52F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657600" y="0"/>
            <a:ext cx="8534400"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67855" y="0"/>
            <a:ext cx="3543300"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Dower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824344"/>
            <a:ext cx="3657599" cy="6172201"/>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Looking to your left as you approach the Church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see what is now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Dower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dirty="0">
                <a:latin typeface="Century Gothic" panose="020B0502020202020204" pitchFamily="34" charset="0"/>
                <a:ea typeface="Calibri" panose="020F0502020204030204" pitchFamily="34" charset="0"/>
                <a:cs typeface="Times New Roman" panose="02020603050405020304" pitchFamily="18" charset="0"/>
              </a:rPr>
              <a:t>a</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historically </a:t>
            </a:r>
            <a:r>
              <a:rPr lang="en-GB" sz="2200" dirty="0">
                <a:latin typeface="Century Gothic" panose="020B0502020202020204" pitchFamily="34" charset="0"/>
                <a:ea typeface="Calibri" panose="020F0502020204030204" pitchFamily="34" charset="0"/>
                <a:cs typeface="Times New Roman" panose="02020603050405020304" pitchFamily="18" charset="0"/>
              </a:rPr>
              <a:t>interesting</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name, as it was originally the “Yate Dower House”.</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was named after the Yate family of Lyford, who, amongst other things, established charities which remain active parts of the Hanney Parochial Charities today. </a:t>
            </a:r>
          </a:p>
          <a:p>
            <a:endParaRPr lang="en-GB" dirty="0"/>
          </a:p>
        </p:txBody>
      </p:sp>
    </p:spTree>
    <p:extLst>
      <p:ext uri="{BB962C8B-B14F-4D97-AF65-F5344CB8AC3E}">
        <p14:creationId xmlns:p14="http://schemas.microsoft.com/office/powerpoint/2010/main" val="24888638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07B966E-6237-4312-BC07-E14BE5EE52F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90925" y="0"/>
            <a:ext cx="8601075"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03200" y="0"/>
            <a:ext cx="3543300"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Dower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685799"/>
            <a:ext cx="3514725" cy="6067425"/>
          </a:xfrm>
        </p:spPr>
        <p:txBody>
          <a:bodyPr>
            <a:normAutofit/>
          </a:body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he photograph shows the time when it </a:t>
            </a:r>
            <a:r>
              <a:rPr lang="en-GB" sz="2200" dirty="0">
                <a:latin typeface="Century Gothic" panose="020B0502020202020204" pitchFamily="34" charset="0"/>
                <a:ea typeface="Calibri" panose="020F0502020204030204" pitchFamily="34" charset="0"/>
                <a:cs typeface="Times New Roman" panose="02020603050405020304" pitchFamily="18" charset="0"/>
              </a:rPr>
              <a:t>was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West Hanney Post Office – for reasons shrouded in the mists of time.</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was still the Post Office at the time of the1943 Country Life article, but became a private house again in the 1960s.</a:t>
            </a:r>
          </a:p>
          <a:p>
            <a:endParaRPr lang="en-GB" dirty="0"/>
          </a:p>
        </p:txBody>
      </p:sp>
    </p:spTree>
    <p:extLst>
      <p:ext uri="{BB962C8B-B14F-4D97-AF65-F5344CB8AC3E}">
        <p14:creationId xmlns:p14="http://schemas.microsoft.com/office/powerpoint/2010/main" val="13754196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8820-A029-4639-BAE0-F9CAE5E162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1201" y="0"/>
            <a:ext cx="8940799" cy="5960532"/>
          </a:xfrm>
          <a:prstGeom prst="rect">
            <a:avLst/>
          </a:prstGeom>
        </p:spPr>
      </p:pic>
    </p:spTree>
    <p:extLst>
      <p:ext uri="{BB962C8B-B14F-4D97-AF65-F5344CB8AC3E}">
        <p14:creationId xmlns:p14="http://schemas.microsoft.com/office/powerpoint/2010/main" val="16232854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D319E-7671-4206-A3D9-4EC9ABF771B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58618" y="0"/>
            <a:ext cx="4701309" cy="8128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West Hanney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1103977"/>
            <a:ext cx="3565236" cy="5326320"/>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Turning right into Church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it’s difficult not to be impressed by the imposing </a:t>
            </a:r>
          </a:p>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West Hanney 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previously known as the Old Rectory.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latin typeface="Century Gothic" panose="020B0502020202020204" pitchFamily="34" charset="0"/>
                <a:ea typeface="Calibri" panose="020F0502020204030204" pitchFamily="34" charset="0"/>
                <a:cs typeface="Times New Roman" panose="02020603050405020304" pitchFamily="18" charset="0"/>
              </a:rPr>
              <a:t>It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was built between 1720 and 1730 on the site of a Tudor building, which had a Tudor fireplace, and a chamber for smoking sides of bacon. </a:t>
            </a:r>
          </a:p>
          <a:p>
            <a:endParaRPr lang="en-GB" dirty="0"/>
          </a:p>
        </p:txBody>
      </p:sp>
    </p:spTree>
    <p:extLst>
      <p:ext uri="{BB962C8B-B14F-4D97-AF65-F5344CB8AC3E}">
        <p14:creationId xmlns:p14="http://schemas.microsoft.com/office/powerpoint/2010/main" val="13789432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D319E-7671-4206-A3D9-4EC9ABF771B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40146" y="92364"/>
            <a:ext cx="4729017" cy="665018"/>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West Hanney House</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 y="969819"/>
            <a:ext cx="3491345" cy="5888181"/>
          </a:xfrm>
        </p:spPr>
        <p:txBody>
          <a:bodyPr>
            <a:normAutofit lnSpcReduction="10000"/>
          </a:bodyPr>
          <a:lstStyle/>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According to the Country Life article </a:t>
            </a:r>
          </a:p>
          <a:p>
            <a:pPr algn="ct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use of the scarlet rubbed bricks contrasts with the grey flared headers and architraves to produce the most singular and picturesque silhouette</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But in order to create this look of symmetry, if you look carefully you can see that quite a number of the windows are in fact false.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Whether that was done on purpose, or was a result of using inexperienced builders let free after the building of Blenheim Palace, is an interesting question.</a:t>
            </a:r>
          </a:p>
          <a:p>
            <a:endParaRPr lang="en-GB" dirty="0"/>
          </a:p>
        </p:txBody>
      </p:sp>
    </p:spTree>
    <p:extLst>
      <p:ext uri="{BB962C8B-B14F-4D97-AF65-F5344CB8AC3E}">
        <p14:creationId xmlns:p14="http://schemas.microsoft.com/office/powerpoint/2010/main" val="16640190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CD166-8526-4D39-A240-5AEF2A6995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8288" y="0"/>
            <a:ext cx="10283712" cy="6858000"/>
          </a:xfrm>
          <a:prstGeom prst="rect">
            <a:avLst/>
          </a:prstGeom>
        </p:spPr>
      </p:pic>
    </p:spTree>
    <p:extLst>
      <p:ext uri="{BB962C8B-B14F-4D97-AF65-F5344CB8AC3E}">
        <p14:creationId xmlns:p14="http://schemas.microsoft.com/office/powerpoint/2010/main" val="22553941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865EF68-6E91-40F7-AF32-E9E6617A5E9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72873" y="0"/>
            <a:ext cx="8719127" cy="6884702"/>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87927" y="64655"/>
            <a:ext cx="3177309" cy="7389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The Plough</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 y="969818"/>
            <a:ext cx="3472872" cy="5888182"/>
          </a:xfrm>
        </p:spPr>
        <p:txBody>
          <a:bodyPr/>
          <a:lstStyle/>
          <a:p>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Plough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has been a pub in West Hanney since the 1890s, before which the building is thought to have been a wheelwright’s workshop.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This picture shows it looking much the same as it does now, but the cottage in front was demolished in the 1960s.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owners of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Plough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wanted to sell it for housing development in 2015, but Hanney residents clubbed together to buy it as a “Community Pub”, and every resident in the village now has the option of a shareholding.</a:t>
            </a:r>
          </a:p>
          <a:p>
            <a:endParaRPr lang="en-GB" dirty="0"/>
          </a:p>
        </p:txBody>
      </p:sp>
    </p:spTree>
    <p:extLst>
      <p:ext uri="{BB962C8B-B14F-4D97-AF65-F5344CB8AC3E}">
        <p14:creationId xmlns:p14="http://schemas.microsoft.com/office/powerpoint/2010/main" val="40377519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C952F-FA90-4188-9B8F-F83DA88045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0"/>
          <a:stretch/>
        </p:blipFill>
        <p:spPr>
          <a:xfrm>
            <a:off x="621916" y="786582"/>
            <a:ext cx="10623370" cy="7074308"/>
          </a:xfrm>
          <a:prstGeom prst="rect">
            <a:avLst/>
          </a:prstGeom>
        </p:spPr>
      </p:pic>
    </p:spTree>
    <p:extLst>
      <p:ext uri="{BB962C8B-B14F-4D97-AF65-F5344CB8AC3E}">
        <p14:creationId xmlns:p14="http://schemas.microsoft.com/office/powerpoint/2010/main" val="33121485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20354CE-64D0-4DF9-A7E2-4A8584DD0577}"/>
              </a:ext>
            </a:extLst>
          </p:cNvPr>
          <p:cNvPicPr>
            <a:picLocks noGrp="1" noChangeAspect="1"/>
          </p:cNvPicPr>
          <p:nvPr>
            <p:ph sz="half" idx="2"/>
          </p:nvPr>
        </p:nvPicPr>
        <p:blipFill>
          <a:blip r:embed="rId2">
            <a:extLst>
              <a:ext uri="{28A0092B-C50C-407E-A947-70E740481C1C}">
                <a14:useLocalDpi xmlns:a14="http://schemas.microsoft.com/office/drawing/2010/main"/>
              </a:ext>
            </a:extLst>
          </a:blip>
          <a:stretch>
            <a:fillRect/>
          </a:stretch>
        </p:blipFill>
        <p:spPr>
          <a:xfrm>
            <a:off x="3390215" y="-1"/>
            <a:ext cx="8801785" cy="5218545"/>
          </a:xfrm>
        </p:spPr>
      </p:pic>
      <p:sp>
        <p:nvSpPr>
          <p:cNvPr id="2" name="Title 1">
            <a:extLst>
              <a:ext uri="{FF2B5EF4-FFF2-40B4-BE49-F238E27FC236}">
                <a16:creationId xmlns:a16="http://schemas.microsoft.com/office/drawing/2014/main" id="{2178FB5F-8A26-4F15-B38F-FD0B216672E5}"/>
              </a:ext>
            </a:extLst>
          </p:cNvPr>
          <p:cNvSpPr>
            <a:spLocks noGrp="1"/>
          </p:cNvSpPr>
          <p:nvPr>
            <p:ph type="title"/>
          </p:nvPr>
        </p:nvSpPr>
        <p:spPr>
          <a:xfrm>
            <a:off x="320964" y="88033"/>
            <a:ext cx="2930236" cy="99262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GB" sz="3200" dirty="0">
                <a:latin typeface="Copperplate Gothic Light" panose="020E0507020206020404" pitchFamily="34" charset="0"/>
              </a:rPr>
              <a:t>The route</a:t>
            </a:r>
          </a:p>
        </p:txBody>
      </p:sp>
      <p:sp>
        <p:nvSpPr>
          <p:cNvPr id="3" name="Content Placeholder 2">
            <a:extLst>
              <a:ext uri="{FF2B5EF4-FFF2-40B4-BE49-F238E27FC236}">
                <a16:creationId xmlns:a16="http://schemas.microsoft.com/office/drawing/2014/main" id="{A50338E6-0839-402D-B5EE-0CE4423E30BE}"/>
              </a:ext>
            </a:extLst>
          </p:cNvPr>
          <p:cNvSpPr>
            <a:spLocks noGrp="1"/>
          </p:cNvSpPr>
          <p:nvPr>
            <p:ph sz="half" idx="1"/>
          </p:nvPr>
        </p:nvSpPr>
        <p:spPr>
          <a:xfrm>
            <a:off x="0" y="2207493"/>
            <a:ext cx="3472873" cy="1253462"/>
          </a:xfrm>
        </p:spPr>
        <p:txBody>
          <a:bodyPr/>
          <a:lstStyle/>
          <a:p>
            <a:pPr marL="0" indent="0">
              <a:buNone/>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map is from the first Ordnance </a:t>
            </a:r>
            <a:r>
              <a:rPr lang="en-GB" sz="2200" dirty="0">
                <a:latin typeface="Century Gothic" panose="020B0502020202020204" pitchFamily="34" charset="0"/>
                <a:cs typeface="Times New Roman" panose="02020603050405020304" pitchFamily="18" charset="0"/>
              </a:rPr>
              <a:t>Survey 1 inch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map, dated 1830.</a:t>
            </a:r>
            <a:endParaRPr lang="en-GB" dirty="0"/>
          </a:p>
        </p:txBody>
      </p:sp>
      <p:sp>
        <p:nvSpPr>
          <p:cNvPr id="8" name="TextBox 7">
            <a:extLst>
              <a:ext uri="{FF2B5EF4-FFF2-40B4-BE49-F238E27FC236}">
                <a16:creationId xmlns:a16="http://schemas.microsoft.com/office/drawing/2014/main" id="{FAA214F2-F064-49F4-B14D-06E77AB6AFDB}"/>
              </a:ext>
            </a:extLst>
          </p:cNvPr>
          <p:cNvSpPr txBox="1"/>
          <p:nvPr/>
        </p:nvSpPr>
        <p:spPr>
          <a:xfrm>
            <a:off x="3283526" y="5639457"/>
            <a:ext cx="8714509" cy="78874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So, starting at the Hanney </a:t>
            </a:r>
            <a:r>
              <a:rPr kumimoji="0" lang="en-GB" sz="22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War Memorial Hall</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we walk along the Causeway to </a:t>
            </a:r>
            <a:r>
              <a:rPr kumimoji="0" lang="en-GB" sz="2200" b="1"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West Hanney Green</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210642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F8E36A0-8595-498F-9B14-2FCD4AF0E5FA}"/>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r="-15762"/>
          <a:stretch/>
        </p:blipFill>
        <p:spPr>
          <a:xfrm>
            <a:off x="4091233" y="471340"/>
            <a:ext cx="9341963" cy="5355257"/>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40169" y="0"/>
            <a:ext cx="4118710" cy="76357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Deans Farm</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42204" y="1065228"/>
            <a:ext cx="3873614" cy="5575954"/>
          </a:xfrm>
        </p:spPr>
        <p:txBody>
          <a:bodyPr>
            <a:normAutofit lnSpcReduction="10000"/>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As you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pass Deans Farm on the left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may notice several wooden buildings in the grounds. These were used for many years as accommodation for regular Conventions of a Christian group, sometimes known as the Nazarenes.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picture shows cars parked </a:t>
            </a:r>
            <a:r>
              <a:rPr lang="en-GB" sz="2200" dirty="0">
                <a:latin typeface="Century Gothic" panose="020B0502020202020204" pitchFamily="34" charset="0"/>
                <a:ea typeface="Calibri" panose="020F0502020204030204" pitchFamily="34" charset="0"/>
                <a:cs typeface="Times New Roman" panose="02020603050405020304" pitchFamily="18" charset="0"/>
              </a:rPr>
              <a:t>outside for one gathering,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maybe from the 1930 - 1940s.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These Conventions took place in West Hanney from 1915 to 2012, when they moved to another location near Lydney in the Forest of Dean.</a:t>
            </a:r>
          </a:p>
          <a:p>
            <a:endParaRPr lang="en-GB" dirty="0"/>
          </a:p>
        </p:txBody>
      </p:sp>
    </p:spTree>
    <p:extLst>
      <p:ext uri="{BB962C8B-B14F-4D97-AF65-F5344CB8AC3E}">
        <p14:creationId xmlns:p14="http://schemas.microsoft.com/office/powerpoint/2010/main" val="777151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FFE557-77AB-40ED-964F-A59EC48050F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685309" y="-83127"/>
            <a:ext cx="8506691" cy="671696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86328" y="0"/>
            <a:ext cx="3676073" cy="7481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Heading’s Pond</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923637"/>
            <a:ext cx="3823855" cy="5934363"/>
          </a:xfrm>
        </p:spPr>
        <p:txBody>
          <a:bodyPr>
            <a:normAutofit fontScale="92500" lnSpcReduction="20000"/>
          </a:bodyPr>
          <a:lstStyle/>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Before reaching Main Street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you pass the site of “Heading’s Pond” on the left – now drained, and with a bench for you to have a quick rest on.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Records show William and Georgina Heading having children in West Hanney in 1853-55. Things must have gone well, since William Williams Heading had children in Hanney between 1873-81, and is listed as a “Gentleman” Farmer. </a:t>
            </a:r>
          </a:p>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Looking back</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you see over the pond what is now called </a:t>
            </a:r>
            <a:r>
              <a:rPr lang="en-GB" sz="2400" i="1" dirty="0">
                <a:effectLst/>
                <a:latin typeface="Century Gothic" panose="020B0502020202020204" pitchFamily="34" charset="0"/>
                <a:ea typeface="Calibri" panose="020F0502020204030204" pitchFamily="34" charset="0"/>
                <a:cs typeface="Times New Roman" panose="02020603050405020304" pitchFamily="18" charset="0"/>
              </a:rPr>
              <a:t>Rose Cottage</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but was probably not called this at the time of the photograph</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19341717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47FFD-47B8-4473-9378-E8754B531D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6194" y="1094272"/>
            <a:ext cx="7187381" cy="5901379"/>
          </a:xfrm>
          <a:prstGeom prst="rect">
            <a:avLst/>
          </a:prstGeom>
        </p:spPr>
      </p:pic>
    </p:spTree>
    <p:extLst>
      <p:ext uri="{BB962C8B-B14F-4D97-AF65-F5344CB8AC3E}">
        <p14:creationId xmlns:p14="http://schemas.microsoft.com/office/powerpoint/2010/main" val="33174009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50982" y="0"/>
            <a:ext cx="2927927" cy="503382"/>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latin typeface="Copperplate Gothic Light" panose="020E0507020206020404" pitchFamily="34" charset="0"/>
              </a:rPr>
              <a:t>Main Street</a:t>
            </a:r>
          </a:p>
        </p:txBody>
      </p:sp>
      <p:pic>
        <p:nvPicPr>
          <p:cNvPr id="6" name="Picture Placeholder 5">
            <a:extLst>
              <a:ext uri="{FF2B5EF4-FFF2-40B4-BE49-F238E27FC236}">
                <a16:creationId xmlns:a16="http://schemas.microsoft.com/office/drawing/2014/main" id="{7C3F6051-1864-4FD0-8CBA-76DEAC3A3C3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865907"/>
            <a:ext cx="3537527" cy="6389255"/>
          </a:xfrm>
        </p:spPr>
        <p:txBody>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Turning right along Main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will not see much similarity between how it looks today and at the time of this picture – say somewhere in the 1920s.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left is a thatched cottage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Moss Edge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same name as the modern house on this site.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the photograph shows only one or two other houses – a far cry from today – though the cables remain the same!</a:t>
            </a:r>
          </a:p>
          <a:p>
            <a:endParaRPr lang="en-GB" dirty="0"/>
          </a:p>
        </p:txBody>
      </p:sp>
    </p:spTree>
    <p:extLst>
      <p:ext uri="{BB962C8B-B14F-4D97-AF65-F5344CB8AC3E}">
        <p14:creationId xmlns:p14="http://schemas.microsoft.com/office/powerpoint/2010/main" val="29992537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CE595-4B85-4BC0-A39E-1DAE0BC039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9450" y="737419"/>
            <a:ext cx="9317182" cy="5227782"/>
          </a:xfrm>
          <a:prstGeom prst="rect">
            <a:avLst/>
          </a:prstGeom>
        </p:spPr>
      </p:pic>
    </p:spTree>
    <p:extLst>
      <p:ext uri="{BB962C8B-B14F-4D97-AF65-F5344CB8AC3E}">
        <p14:creationId xmlns:p14="http://schemas.microsoft.com/office/powerpoint/2010/main" val="9175843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6E1675-99F7-423F-95A9-5400539B398B}"/>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2969441" y="0"/>
            <a:ext cx="9326253"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212438" y="0"/>
            <a:ext cx="3463636"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Main Street</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0" y="812800"/>
            <a:ext cx="3044858" cy="6045199"/>
          </a:xfrm>
        </p:spPr>
        <p:txBody>
          <a:bodyPr>
            <a:no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photograph of a row of cottages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half way down Main Street on the right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is at least 100 years old.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They were probably not seen as having any great historical or architectural significance, had leaking roofs, lacked insulation and any utility services. So, in the post WW2 era, who would argue against replacing them with modern housing</a:t>
            </a:r>
            <a:r>
              <a:rPr lang="en-GB" sz="2200" dirty="0">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323245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76E1675-99F7-423F-95A9-5400539B398B}"/>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2828041" y="0"/>
            <a:ext cx="9363959" cy="6858000"/>
          </a:xfrm>
        </p:spPr>
      </p:pic>
      <p:sp>
        <p:nvSpPr>
          <p:cNvPr id="2" name="Title 1">
            <a:extLst>
              <a:ext uri="{FF2B5EF4-FFF2-40B4-BE49-F238E27FC236}">
                <a16:creationId xmlns:a16="http://schemas.microsoft.com/office/drawing/2014/main" id="{5A80DEFB-E58F-48B2-9C47-E50CE50792F9}"/>
              </a:ext>
            </a:extLst>
          </p:cNvPr>
          <p:cNvSpPr>
            <a:spLocks noGrp="1"/>
          </p:cNvSpPr>
          <p:nvPr>
            <p:ph type="title"/>
          </p:nvPr>
        </p:nvSpPr>
        <p:spPr>
          <a:xfrm>
            <a:off x="314036" y="0"/>
            <a:ext cx="3519055" cy="6096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Main Street</a:t>
            </a:r>
          </a:p>
        </p:txBody>
      </p:sp>
      <p:sp>
        <p:nvSpPr>
          <p:cNvPr id="4" name="Text Placeholder 3">
            <a:extLst>
              <a:ext uri="{FF2B5EF4-FFF2-40B4-BE49-F238E27FC236}">
                <a16:creationId xmlns:a16="http://schemas.microsoft.com/office/drawing/2014/main" id="{0FFA4173-E97D-4713-A48B-46B43B259B37}"/>
              </a:ext>
            </a:extLst>
          </p:cNvPr>
          <p:cNvSpPr>
            <a:spLocks noGrp="1"/>
          </p:cNvSpPr>
          <p:nvPr>
            <p:ph type="body" sz="half" idx="2"/>
          </p:nvPr>
        </p:nvSpPr>
        <p:spPr>
          <a:xfrm>
            <a:off x="1" y="847436"/>
            <a:ext cx="2978870" cy="5939863"/>
          </a:xfrm>
        </p:spPr>
        <p:txBody>
          <a:bodyPr>
            <a:normAutofit lnSpcReduction="10000"/>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even as far back as 1943, the Country Life article commented that</a:t>
            </a:r>
          </a:p>
          <a:p>
            <a:pPr algn="ct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“if well cared for, such primitive construction will remain sound, a comfortable home and pleasing on the eye”.</a:t>
            </a:r>
            <a:endParaRPr lang="en-GB" sz="2200" i="1" dirty="0">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any event, nearly all were demolished in the early 1960s.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Yes, such an act might not be permitted now, but housing decisions </a:t>
            </a:r>
            <a:r>
              <a:rPr lang="en-GB" sz="2200" dirty="0">
                <a:latin typeface="Century Gothic" panose="020B0502020202020204" pitchFamily="34" charset="0"/>
                <a:ea typeface="Calibri" panose="020F0502020204030204" pitchFamily="34" charset="0"/>
                <a:cs typeface="Times New Roman" panose="02020603050405020304" pitchFamily="18" charset="0"/>
              </a:rPr>
              <a:t>sixty</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years ago were simpler!</a:t>
            </a:r>
          </a:p>
          <a:p>
            <a:endParaRPr lang="en-GB" dirty="0"/>
          </a:p>
        </p:txBody>
      </p:sp>
    </p:spTree>
    <p:extLst>
      <p:ext uri="{BB962C8B-B14F-4D97-AF65-F5344CB8AC3E}">
        <p14:creationId xmlns:p14="http://schemas.microsoft.com/office/powerpoint/2010/main" val="17012944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BB2B1-6AC5-46E2-8DF1-58C2C3AB85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62909" y="0"/>
            <a:ext cx="9929091" cy="6858000"/>
          </a:xfrm>
          <a:prstGeom prst="rect">
            <a:avLst/>
          </a:prstGeom>
        </p:spPr>
      </p:pic>
    </p:spTree>
    <p:extLst>
      <p:ext uri="{BB962C8B-B14F-4D97-AF65-F5344CB8AC3E}">
        <p14:creationId xmlns:p14="http://schemas.microsoft.com/office/powerpoint/2010/main" val="94106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65FC28-993C-4BC7-AD53-A977BF86C00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82109" y="0"/>
            <a:ext cx="8709891" cy="6877409"/>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04800" y="0"/>
            <a:ext cx="3749963" cy="563418"/>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GB" dirty="0">
                <a:latin typeface="Copperplate Gothic Light" panose="020E0507020206020404" pitchFamily="34" charset="0"/>
              </a:rPr>
              <a:t>Carters Close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708891"/>
            <a:ext cx="3491345" cy="6149110"/>
          </a:xfrm>
        </p:spPr>
        <p:txBody>
          <a:bodyPr>
            <a:normAutofit lnSpcReduction="10000"/>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Immediately after,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pass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Carters Close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left.</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From the </a:t>
            </a:r>
            <a:r>
              <a:rPr lang="en-GB" sz="2200" dirty="0">
                <a:latin typeface="Century Gothic" panose="020B0502020202020204" pitchFamily="34" charset="0"/>
                <a:cs typeface="Times New Roman" panose="02020603050405020304" pitchFamily="18" charset="0"/>
              </a:rPr>
              <a:t>amount of timber used in its construction, it seems likely that it was originally built for a yeoman farmer. </a:t>
            </a:r>
          </a:p>
          <a:p>
            <a:r>
              <a:rPr lang="en-GB" sz="2200" dirty="0">
                <a:latin typeface="Century Gothic" panose="020B0502020202020204" pitchFamily="34" charset="0"/>
                <a:cs typeface="Times New Roman" panose="02020603050405020304" pitchFamily="18" charset="0"/>
              </a:rPr>
              <a:t>Sometime in the 1800s the house was transformed into three cottages for farm-labourers working at </a:t>
            </a:r>
            <a:r>
              <a:rPr lang="en-GB" sz="2200" i="1" dirty="0" err="1">
                <a:latin typeface="Century Gothic" panose="020B0502020202020204" pitchFamily="34" charset="0"/>
                <a:cs typeface="Times New Roman" panose="02020603050405020304" pitchFamily="18" charset="0"/>
              </a:rPr>
              <a:t>Lydbrook</a:t>
            </a:r>
            <a:r>
              <a:rPr lang="en-GB" sz="2200" i="1" dirty="0">
                <a:latin typeface="Century Gothic" panose="020B0502020202020204" pitchFamily="34" charset="0"/>
                <a:cs typeface="Times New Roman" panose="02020603050405020304" pitchFamily="18" charset="0"/>
              </a:rPr>
              <a:t> Farm</a:t>
            </a:r>
            <a:r>
              <a:rPr lang="en-GB" sz="2200" dirty="0">
                <a:latin typeface="Century Gothic" panose="020B0502020202020204" pitchFamily="34" charset="0"/>
                <a:cs typeface="Times New Roman" panose="02020603050405020304" pitchFamily="18" charset="0"/>
              </a:rPr>
              <a:t>. </a:t>
            </a:r>
          </a:p>
          <a:p>
            <a:r>
              <a:rPr lang="en-GB" sz="2200" dirty="0">
                <a:latin typeface="Century Gothic" panose="020B0502020202020204" pitchFamily="34" charset="0"/>
                <a:cs typeface="Times New Roman" panose="02020603050405020304" pitchFamily="18" charset="0"/>
              </a:rPr>
              <a:t>The long front garden would have been used for growing fruit and vegetables. </a:t>
            </a:r>
          </a:p>
          <a:p>
            <a:endParaRPr lang="en-GB" dirty="0"/>
          </a:p>
        </p:txBody>
      </p:sp>
    </p:spTree>
    <p:extLst>
      <p:ext uri="{BB962C8B-B14F-4D97-AF65-F5344CB8AC3E}">
        <p14:creationId xmlns:p14="http://schemas.microsoft.com/office/powerpoint/2010/main" val="4146979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65FC28-993C-4BC7-AD53-A977BF86C00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82109" y="0"/>
            <a:ext cx="8709891" cy="6877409"/>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67855" y="0"/>
            <a:ext cx="3814618" cy="563418"/>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Carters Close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745836"/>
            <a:ext cx="3491345" cy="6250709"/>
          </a:xfrm>
        </p:spPr>
        <p:txBody>
          <a:bodyPr>
            <a:normAutofit/>
          </a:bodyPr>
          <a:lstStyle/>
          <a:p>
            <a:r>
              <a:rPr lang="en-GB" sz="2200" dirty="0">
                <a:latin typeface="Century Gothic" panose="020B0502020202020204" pitchFamily="34" charset="0"/>
                <a:cs typeface="Times New Roman" panose="02020603050405020304" pitchFamily="18" charset="0"/>
              </a:rPr>
              <a:t>The cottages were requisitioned by the army during the Second World War. </a:t>
            </a:r>
          </a:p>
          <a:p>
            <a:r>
              <a:rPr lang="en-GB" sz="2200" dirty="0">
                <a:latin typeface="Century Gothic" panose="020B0502020202020204" pitchFamily="34" charset="0"/>
                <a:cs typeface="Times New Roman" panose="02020603050405020304" pitchFamily="18" charset="0"/>
              </a:rPr>
              <a:t>The land was registered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1939, and sold for £175 in 1947 to one Lady Allen of Chichester, an early enthusiast for preserving old properties. </a:t>
            </a:r>
          </a:p>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Cecily Dix</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lady shown in the photograph, lived in the end cottage.  It became a single private house in 1958.</a:t>
            </a:r>
          </a:p>
          <a:p>
            <a:endParaRPr lang="en-GB" dirty="0"/>
          </a:p>
        </p:txBody>
      </p:sp>
    </p:spTree>
    <p:extLst>
      <p:ext uri="{BB962C8B-B14F-4D97-AF65-F5344CB8AC3E}">
        <p14:creationId xmlns:p14="http://schemas.microsoft.com/office/powerpoint/2010/main" val="21791381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B056188-97B4-4603-A479-F7A0A12C500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4" name="Title 3">
            <a:extLst>
              <a:ext uri="{FF2B5EF4-FFF2-40B4-BE49-F238E27FC236}">
                <a16:creationId xmlns:a16="http://schemas.microsoft.com/office/drawing/2014/main" id="{B6FBFEF3-66A6-4948-BB9F-56005A4E55BD}"/>
              </a:ext>
            </a:extLst>
          </p:cNvPr>
          <p:cNvSpPr>
            <a:spLocks noGrp="1"/>
          </p:cNvSpPr>
          <p:nvPr>
            <p:ph type="title"/>
          </p:nvPr>
        </p:nvSpPr>
        <p:spPr>
          <a:xfrm>
            <a:off x="240145" y="64655"/>
            <a:ext cx="4141036" cy="56817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effectLst/>
                <a:latin typeface="Copperplate Gothic Light" panose="020E0507020206020404" pitchFamily="34" charset="0"/>
                <a:ea typeface="Calibri" panose="020F0502020204030204" pitchFamily="34" charset="0"/>
              </a:rPr>
              <a:t>the Butter Cross</a:t>
            </a:r>
            <a:endParaRPr lang="en-GB" dirty="0">
              <a:latin typeface="Copperplate Gothic Light" panose="020E0507020206020404" pitchFamily="34" charset="0"/>
            </a:endParaRPr>
          </a:p>
        </p:txBody>
      </p:sp>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838200"/>
            <a:ext cx="3528291" cy="6019800"/>
          </a:xfrm>
        </p:spPr>
        <p:txBody>
          <a:bodyPr>
            <a:no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Our first picture of West Hanney is looking across the Green, in the centre of which is the Buttercross. </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But if you had been here in the late 19</a:t>
            </a:r>
            <a:r>
              <a:rPr kumimoji="0" lang="en-GB" sz="2200" b="0" i="0" u="none" strike="noStrike" kern="1200" cap="none" spc="0" normalizeH="0" baseline="30000" noProof="0" dirty="0">
                <a:ln>
                  <a:noFill/>
                </a:ln>
                <a:solidFill>
                  <a:prstClr val="black"/>
                </a:solidFill>
                <a:effectLst/>
                <a:uLnTx/>
                <a:uFillTx/>
                <a:latin typeface="Century Gothic" panose="020B0502020202020204" pitchFamily="34" charset="0"/>
                <a:ea typeface="Calibri" panose="020F0502020204030204" pitchFamily="34" charset="0"/>
                <a:cs typeface="+mn-cs"/>
              </a:rPr>
              <a:t>th</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century you wouldn’t have seen it, as it had been demolished, and the stones distributed around West Hanney! </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en-GB" sz="2800" dirty="0">
              <a:latin typeface="Century Gothic" panose="020B0502020202020204" pitchFamily="34" charset="0"/>
            </a:endParaRPr>
          </a:p>
        </p:txBody>
      </p:sp>
    </p:spTree>
    <p:extLst>
      <p:ext uri="{BB962C8B-B14F-4D97-AF65-F5344CB8AC3E}">
        <p14:creationId xmlns:p14="http://schemas.microsoft.com/office/powerpoint/2010/main" val="7514643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43E14-057F-4E48-BB33-4940D217264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93117" y="-167150"/>
            <a:ext cx="11287373" cy="7266039"/>
          </a:xfrm>
          <a:prstGeom prst="rect">
            <a:avLst/>
          </a:prstGeom>
        </p:spPr>
      </p:pic>
    </p:spTree>
    <p:extLst>
      <p:ext uri="{BB962C8B-B14F-4D97-AF65-F5344CB8AC3E}">
        <p14:creationId xmlns:p14="http://schemas.microsoft.com/office/powerpoint/2010/main" val="37395168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A2ED4-89B8-4FE6-9FC8-2ECED49C8B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78182" y="0"/>
            <a:ext cx="10113818" cy="6858000"/>
          </a:xfrm>
          <a:prstGeom prst="rect">
            <a:avLst/>
          </a:prstGeom>
        </p:spPr>
      </p:pic>
    </p:spTree>
    <p:extLst>
      <p:ext uri="{BB962C8B-B14F-4D97-AF65-F5344CB8AC3E}">
        <p14:creationId xmlns:p14="http://schemas.microsoft.com/office/powerpoint/2010/main" val="25182266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A27499-3A12-457C-842C-E6F42999D3E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23274" y="110837"/>
            <a:ext cx="3463636" cy="67425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Barrett’s Yard</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95217"/>
            <a:ext cx="3463636" cy="6070599"/>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Carrying on down Main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pass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Rascarral</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(previously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Westholme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and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Villa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corner of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North Green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They were both built by John Parker Barrett (JPB), who moved to West Hanney from London in the 1890s, and set up his building business in North Green. </a:t>
            </a:r>
          </a:p>
          <a:p>
            <a:endParaRPr lang="en-GB" dirty="0"/>
          </a:p>
        </p:txBody>
      </p:sp>
    </p:spTree>
    <p:extLst>
      <p:ext uri="{BB962C8B-B14F-4D97-AF65-F5344CB8AC3E}">
        <p14:creationId xmlns:p14="http://schemas.microsoft.com/office/powerpoint/2010/main" val="3169576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4A27499-3A12-457C-842C-E6F42999D3E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23273" y="64655"/>
            <a:ext cx="3583709" cy="67425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Barrett’s Yard</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85982"/>
            <a:ext cx="3556000" cy="6070599"/>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aerial photograph shows the business still in full swing in the late 1950s/early 1960s – occupying most of the land between North Green and Winter Lane.</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i="1" dirty="0">
                <a:latin typeface="Century Gothic" panose="020B0502020202020204" pitchFamily="34" charset="0"/>
                <a:ea typeface="Calibri" panose="020F0502020204030204" pitchFamily="34" charset="0"/>
                <a:cs typeface="Times New Roman" panose="02020603050405020304" pitchFamily="18" charset="0"/>
              </a:rPr>
              <a:t>The Villa </a:t>
            </a:r>
            <a:r>
              <a:rPr lang="en-GB" sz="2200" dirty="0">
                <a:latin typeface="Century Gothic" panose="020B0502020202020204" pitchFamily="34" charset="0"/>
                <a:ea typeface="Calibri" panose="020F0502020204030204" pitchFamily="34" charset="0"/>
                <a:cs typeface="Times New Roman" panose="02020603050405020304" pitchFamily="18" charset="0"/>
              </a:rPr>
              <a:t>was built in 1895 for JPB himself, then </a:t>
            </a:r>
            <a:r>
              <a:rPr lang="en-GB" sz="2200" i="1" dirty="0">
                <a:latin typeface="Century Gothic" panose="020B0502020202020204" pitchFamily="34" charset="0"/>
                <a:ea typeface="Calibri" panose="020F0502020204030204" pitchFamily="34" charset="0"/>
                <a:cs typeface="Times New Roman" panose="02020603050405020304" pitchFamily="18" charset="0"/>
              </a:rPr>
              <a:t>Westholme</a:t>
            </a:r>
            <a:r>
              <a:rPr lang="en-GB" sz="2200" dirty="0">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latin typeface="Century Gothic" panose="020B0502020202020204" pitchFamily="34" charset="0"/>
                <a:ea typeface="Calibri" panose="020F0502020204030204" pitchFamily="34" charset="0"/>
                <a:cs typeface="Times New Roman" panose="02020603050405020304" pitchFamily="18" charset="0"/>
              </a:rPr>
              <a:t>Rascarrel</a:t>
            </a:r>
            <a:r>
              <a:rPr lang="en-GB" sz="2200" dirty="0">
                <a:latin typeface="Century Gothic" panose="020B0502020202020204" pitchFamily="34" charset="0"/>
                <a:ea typeface="Calibri" panose="020F0502020204030204" pitchFamily="34" charset="0"/>
                <a:cs typeface="Times New Roman" panose="02020603050405020304" pitchFamily="18" charset="0"/>
              </a:rPr>
              <a:t>) in 1921</a:t>
            </a:r>
            <a:r>
              <a:rPr lang="en-GB" sz="2800" dirty="0">
                <a:latin typeface="Century Gothic" panose="020B0502020202020204" pitchFamily="34" charset="0"/>
                <a:ea typeface="Calibri" panose="020F0502020204030204" pitchFamily="34" charset="0"/>
                <a:cs typeface="Times New Roman" panose="02020603050405020304" pitchFamily="18" charset="0"/>
              </a:rPr>
              <a:t>.</a:t>
            </a:r>
          </a:p>
          <a:p>
            <a:endParaRPr lang="en-GB" dirty="0"/>
          </a:p>
        </p:txBody>
      </p:sp>
    </p:spTree>
    <p:extLst>
      <p:ext uri="{BB962C8B-B14F-4D97-AF65-F5344CB8AC3E}">
        <p14:creationId xmlns:p14="http://schemas.microsoft.com/office/powerpoint/2010/main" val="25915856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40B86F-F10C-43E3-A9C1-3FD32016F6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79174" y="-1"/>
            <a:ext cx="9212827" cy="5899995"/>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67133" y="0"/>
            <a:ext cx="3932237" cy="8497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The Old Forge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1069108"/>
            <a:ext cx="2920180" cy="5351357"/>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On the other side of North Green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you pass </a:t>
            </a:r>
            <a:r>
              <a:rPr lang="en-GB" sz="2200" dirty="0">
                <a:latin typeface="Century Gothic" panose="020B0502020202020204" pitchFamily="34" charset="0"/>
                <a:ea typeface="Calibri" panose="020F0502020204030204" pitchFamily="34" charset="0"/>
                <a:cs typeface="Times New Roman" panose="02020603050405020304" pitchFamily="18" charset="0"/>
              </a:rPr>
              <a:t>on your left a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recently restored house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Forge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this location goes back many years, as you can see from this photograph, and the two earlier pictures across the Green. </a:t>
            </a:r>
          </a:p>
          <a:p>
            <a:endParaRPr lang="en-GB" dirty="0"/>
          </a:p>
        </p:txBody>
      </p:sp>
      <p:sp>
        <p:nvSpPr>
          <p:cNvPr id="5" name="Text Placeholder 3">
            <a:extLst>
              <a:ext uri="{FF2B5EF4-FFF2-40B4-BE49-F238E27FC236}">
                <a16:creationId xmlns:a16="http://schemas.microsoft.com/office/drawing/2014/main" id="{460900F0-34A0-4EE7-B2C6-6BFDA9E38897}"/>
              </a:ext>
            </a:extLst>
          </p:cNvPr>
          <p:cNvSpPr txBox="1">
            <a:spLocks/>
          </p:cNvSpPr>
          <p:nvPr/>
        </p:nvSpPr>
        <p:spPr>
          <a:xfrm>
            <a:off x="2989006" y="5968181"/>
            <a:ext cx="9124336" cy="7177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200" dirty="0">
                <a:latin typeface="Century Gothic" panose="020B0502020202020204" pitchFamily="34" charset="0"/>
                <a:ea typeface="Calibri" panose="020F0502020204030204" pitchFamily="34" charset="0"/>
                <a:cs typeface="Times New Roman" panose="02020603050405020304" pitchFamily="18" charset="0"/>
              </a:rPr>
              <a:t>This original forge building burnt down in the early 1920s, but there seems little information on its history. </a:t>
            </a:r>
          </a:p>
          <a:p>
            <a:endParaRPr lang="en-GB" dirty="0"/>
          </a:p>
        </p:txBody>
      </p:sp>
    </p:spTree>
    <p:extLst>
      <p:ext uri="{BB962C8B-B14F-4D97-AF65-F5344CB8AC3E}">
        <p14:creationId xmlns:p14="http://schemas.microsoft.com/office/powerpoint/2010/main" val="24731663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364E309-5764-44D0-AA25-906307348C8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82109" y="0"/>
            <a:ext cx="8709891" cy="6877409"/>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67133" y="0"/>
            <a:ext cx="3932237" cy="8497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The Old Forge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1069108"/>
            <a:ext cx="3463636" cy="5788891"/>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current black and white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Old Forge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was also built by John Barrett around 1926, for his sister, Ivy.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Barrett’s generated electricity for the business in the early 1920s. During the day the electricity powered the machinery, but at night the power was transferred to the three houses - eighteen years before it was brought to the rest of the Hanneys!</a:t>
            </a:r>
          </a:p>
          <a:p>
            <a:endParaRPr lang="en-GB" dirty="0"/>
          </a:p>
        </p:txBody>
      </p:sp>
    </p:spTree>
    <p:extLst>
      <p:ext uri="{BB962C8B-B14F-4D97-AF65-F5344CB8AC3E}">
        <p14:creationId xmlns:p14="http://schemas.microsoft.com/office/powerpoint/2010/main" val="3778814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AA1184-8A53-4D14-957D-89B40BE3B1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75" y="-199292"/>
            <a:ext cx="12256375" cy="7057292"/>
          </a:xfrm>
          <a:prstGeom prst="rect">
            <a:avLst/>
          </a:prstGeom>
        </p:spPr>
      </p:pic>
    </p:spTree>
    <p:extLst>
      <p:ext uri="{BB962C8B-B14F-4D97-AF65-F5344CB8AC3E}">
        <p14:creationId xmlns:p14="http://schemas.microsoft.com/office/powerpoint/2010/main" val="15311232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DB9A5F-29B0-4C2A-B180-75D2F8525644}"/>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45164" y="0"/>
            <a:ext cx="8746836" cy="6906581"/>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989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The Lamb Inn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87582"/>
            <a:ext cx="3426691" cy="5770418"/>
          </a:xfrm>
        </p:spPr>
        <p:txBody>
          <a:bodyPr>
            <a:normAutofit fontScale="92500"/>
          </a:bodyPr>
          <a:lstStyle/>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We pass </a:t>
            </a:r>
            <a:r>
              <a:rPr lang="en-GB" sz="2400" b="1" i="1" dirty="0" err="1">
                <a:effectLst/>
                <a:latin typeface="Century Gothic" panose="020B0502020202020204" pitchFamily="34" charset="0"/>
                <a:ea typeface="Calibri" panose="020F0502020204030204" pitchFamily="34" charset="0"/>
                <a:cs typeface="Times New Roman" panose="02020603050405020304" pitchFamily="18" charset="0"/>
              </a:rPr>
              <a:t>Castleacre</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on the left,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one of the oldest houses in West Hanney, and unusual for having a slate roof - from </a:t>
            </a:r>
            <a:r>
              <a:rPr lang="en-GB" sz="2400" dirty="0" err="1">
                <a:effectLst/>
                <a:latin typeface="Century Gothic" panose="020B0502020202020204" pitchFamily="34" charset="0"/>
                <a:ea typeface="Calibri" panose="020F0502020204030204" pitchFamily="34" charset="0"/>
                <a:cs typeface="Times New Roman" panose="02020603050405020304" pitchFamily="18" charset="0"/>
              </a:rPr>
              <a:t>Stonesfield</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near Woodstock. </a:t>
            </a:r>
          </a:p>
          <a:p>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Next, we reach </a:t>
            </a:r>
            <a:r>
              <a:rPr lang="en-GB" sz="2400" b="1" i="1" dirty="0">
                <a:effectLst/>
                <a:latin typeface="Century Gothic" panose="020B0502020202020204" pitchFamily="34" charset="0"/>
                <a:ea typeface="Calibri" panose="020F0502020204030204" pitchFamily="34" charset="0"/>
                <a:cs typeface="Times New Roman" panose="02020603050405020304" pitchFamily="18" charset="0"/>
              </a:rPr>
              <a:t>The Lamb </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(now </a:t>
            </a:r>
            <a:r>
              <a:rPr lang="en-GB" sz="2400" b="1"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Hanney Spice</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which has been serving West Hanney for many years, maybe as long ago as the 1850s.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In 1887 the Boor Family became landlords, and </a:t>
            </a:r>
            <a:r>
              <a:rPr lang="en-GB" sz="2400" i="1" dirty="0">
                <a:effectLst/>
                <a:latin typeface="Century Gothic" panose="020B0502020202020204" pitchFamily="34" charset="0"/>
                <a:ea typeface="Calibri" panose="020F0502020204030204" pitchFamily="34" charset="0"/>
                <a:cs typeface="Times New Roman" panose="02020603050405020304" pitchFamily="18" charset="0"/>
              </a:rPr>
              <a:t>William Boor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is shown in this photograph. </a:t>
            </a:r>
          </a:p>
          <a:p>
            <a:endParaRPr lang="en-GB" dirty="0"/>
          </a:p>
        </p:txBody>
      </p:sp>
    </p:spTree>
    <p:extLst>
      <p:ext uri="{BB962C8B-B14F-4D97-AF65-F5344CB8AC3E}">
        <p14:creationId xmlns:p14="http://schemas.microsoft.com/office/powerpoint/2010/main" val="5861682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CDB9A5F-29B0-4C2A-B180-75D2F8525644}"/>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45164" y="0"/>
            <a:ext cx="8746836" cy="6906581"/>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989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The Lamb Inn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87582"/>
            <a:ext cx="3426691" cy="5770418"/>
          </a:xfrm>
        </p:spPr>
        <p:txBody>
          <a:bodyPr>
            <a:normAutofit fontScale="92500" lnSpcReduction="20000"/>
          </a:bodyPr>
          <a:lstStyle/>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This building burnt down in 1935, while William was landlord, but was rebuilt and handed down to his son, John.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Some years ago, a neighbour found a silver WW1 medal inscribed “W Boor” while digging the garden, presumably lost in the fire. This was returned to the Boor family. </a:t>
            </a:r>
          </a:p>
          <a:p>
            <a:r>
              <a:rPr lang="en-GB" sz="2400" dirty="0">
                <a:effectLst/>
                <a:latin typeface="Century Gothic" panose="020B0502020202020204" pitchFamily="34" charset="0"/>
                <a:ea typeface="Calibri" panose="020F0502020204030204" pitchFamily="34" charset="0"/>
                <a:cs typeface="Times New Roman" panose="02020603050405020304" pitchFamily="18" charset="0"/>
              </a:rPr>
              <a:t>The pub became </a:t>
            </a:r>
            <a:r>
              <a:rPr lang="en-GB" sz="2400"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Hanney Spice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in 2011, a popular family owned business - “</a:t>
            </a:r>
            <a:r>
              <a:rPr lang="en-GB" sz="2400" i="1" dirty="0">
                <a:effectLst/>
                <a:latin typeface="Century Gothic" panose="020B0502020202020204" pitchFamily="34" charset="0"/>
                <a:ea typeface="Calibri" panose="020F0502020204030204" pitchFamily="34" charset="0"/>
                <a:cs typeface="Times New Roman" panose="02020603050405020304" pitchFamily="18" charset="0"/>
              </a:rPr>
              <a:t>bringing you the taste of authentic cuisine from the Grand Moghuls”.</a:t>
            </a:r>
          </a:p>
          <a:p>
            <a:endParaRPr lang="en-GB" dirty="0"/>
          </a:p>
        </p:txBody>
      </p:sp>
    </p:spTree>
    <p:extLst>
      <p:ext uri="{BB962C8B-B14F-4D97-AF65-F5344CB8AC3E}">
        <p14:creationId xmlns:p14="http://schemas.microsoft.com/office/powerpoint/2010/main" val="9441953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95289F-BBA3-4365-BAED-98695B4280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4800" y="0"/>
            <a:ext cx="9347200" cy="6858000"/>
          </a:xfrm>
          <a:prstGeom prst="rect">
            <a:avLst/>
          </a:prstGeom>
        </p:spPr>
      </p:pic>
    </p:spTree>
    <p:extLst>
      <p:ext uri="{BB962C8B-B14F-4D97-AF65-F5344CB8AC3E}">
        <p14:creationId xmlns:p14="http://schemas.microsoft.com/office/powerpoint/2010/main" val="31243244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B056188-97B4-4603-A479-F7A0A12C500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0"/>
            <a:ext cx="3519056" cy="6858000"/>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It wasn’t until the early 20</a:t>
            </a:r>
            <a:r>
              <a:rPr kumimoji="0" lang="en-GB" sz="2200" b="0" i="0" u="none" strike="noStrike" kern="1200" cap="none" spc="0" normalizeH="0" baseline="30000" noProof="0" dirty="0">
                <a:ln>
                  <a:noFill/>
                </a:ln>
                <a:solidFill>
                  <a:prstClr val="black"/>
                </a:solidFill>
                <a:effectLst/>
                <a:uLnTx/>
                <a:uFillTx/>
                <a:latin typeface="Century Gothic" panose="020B0502020202020204" pitchFamily="34" charset="0"/>
                <a:ea typeface="Calibri" panose="020F0502020204030204" pitchFamily="34" charset="0"/>
                <a:cs typeface="+mn-cs"/>
              </a:rPr>
              <a:t>th</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century, when, organised by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Mr Emmott Large</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 of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Pound Croft </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in East Hanney, the stones were recovered and the cross rebuilt.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The picture shows the dedication ceremony in March 1908, led by the Bishop of Oxford.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The Olde Forge </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mn-cs"/>
              </a:rPr>
              <a:t>can be seen in the background – we’ll visit this site on our way back.</a:t>
            </a:r>
            <a:endPar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endParaRPr lang="en-GB" sz="2800" dirty="0">
              <a:latin typeface="Century Gothic" panose="020B0502020202020204" pitchFamily="34" charset="0"/>
            </a:endParaRPr>
          </a:p>
        </p:txBody>
      </p:sp>
    </p:spTree>
    <p:extLst>
      <p:ext uri="{BB962C8B-B14F-4D97-AF65-F5344CB8AC3E}">
        <p14:creationId xmlns:p14="http://schemas.microsoft.com/office/powerpoint/2010/main" val="18617383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2053F1-984E-4F4D-A202-CD5B83A4FD1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80818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Hanney School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98418"/>
            <a:ext cx="3602182" cy="5659582"/>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Back along the Causeway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we pass Hanney School.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1811 the Church of England formed 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National Schools for Promoting the Education of the poor in the Fine Principles of the Established Church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Hanney National School was one of these – although the present building dates from 1840. </a:t>
            </a:r>
          </a:p>
          <a:p>
            <a:endParaRPr lang="en-GB" dirty="0"/>
          </a:p>
        </p:txBody>
      </p:sp>
    </p:spTree>
    <p:extLst>
      <p:ext uri="{BB962C8B-B14F-4D97-AF65-F5344CB8AC3E}">
        <p14:creationId xmlns:p14="http://schemas.microsoft.com/office/powerpoint/2010/main" val="10112026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2053F1-984E-4F4D-A202-CD5B83A4FD1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80818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Hanney School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385455"/>
            <a:ext cx="3482109" cy="4622800"/>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 School Log Book has the opening entry dated 26 June 1865:</a:t>
            </a:r>
          </a:p>
          <a:p>
            <a:pPr algn="ct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School commenced this day under the new master James Stone, 2nd class certificated, and Jane Wickes,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sempstress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41069354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72053F1-984E-4F4D-A202-CD5B83A4FD1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808181"/>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Hanney School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20071" y="1032164"/>
            <a:ext cx="3639128" cy="5659582"/>
          </a:xfrm>
          <a:solidFill>
            <a:schemeClr val="accent4">
              <a:lumMod val="60000"/>
              <a:lumOff val="40000"/>
            </a:schemeClr>
          </a:solidFill>
          <a:ln>
            <a:solidFill>
              <a:schemeClr val="tx1"/>
            </a:solidFill>
            <a:prstDash val="sysDash"/>
          </a:ln>
          <a:effectLst>
            <a:glow rad="228600">
              <a:schemeClr val="accent5">
                <a:satMod val="175000"/>
                <a:alpha val="40000"/>
              </a:schemeClr>
            </a:glow>
          </a:effectLst>
          <a:scene3d>
            <a:camera prst="isometricOffAxis1Right"/>
            <a:lightRig rig="threePt" dir="t"/>
          </a:scene3d>
        </p:spPr>
        <p:txBody>
          <a:bodyPr>
            <a:normAutofit lnSpcReduction="10000"/>
          </a:bodyPr>
          <a:lstStyle/>
          <a:p>
            <a:r>
              <a:rPr lang="en-GB" sz="2200" dirty="0">
                <a:solidFill>
                  <a:srgbClr val="FF0000"/>
                </a:solidFill>
                <a:effectLst>
                  <a:outerShdw blurRad="38100" dist="38100" dir="2700000" algn="tl">
                    <a:srgbClr val="000000">
                      <a:alpha val="43137"/>
                    </a:srgbClr>
                  </a:outerShdw>
                </a:effectLst>
                <a:latin typeface="Century Gothic" panose="020B0502020202020204" pitchFamily="34" charset="0"/>
                <a:ea typeface="Calibri" panose="020F0502020204030204" pitchFamily="34" charset="0"/>
                <a:cs typeface="Times New Roman" panose="02020603050405020304" pitchFamily="18" charset="0"/>
              </a:rPr>
              <a:t>But some things don’t change!</a:t>
            </a:r>
          </a:p>
          <a:p>
            <a:pPr marL="342900" indent="-342900">
              <a:buFont typeface="Wingdings" panose="05000000000000000000" pitchFamily="2" charset="2"/>
              <a:buChar char="Ø"/>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31st January 1872, water was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“nigh upon a foot deep along the road from East Hanney. Only 12 children present.” </a:t>
            </a:r>
          </a:p>
          <a:p>
            <a:r>
              <a:rPr lang="en-GB" sz="2200" dirty="0">
                <a:effectLst>
                  <a:outerShdw blurRad="38100" dist="38100" dir="2700000" algn="tl">
                    <a:srgbClr val="000000">
                      <a:alpha val="43137"/>
                    </a:srgbClr>
                  </a:outerShdw>
                </a:effectLst>
                <a:latin typeface="Century Gothic" panose="020B0502020202020204" pitchFamily="34" charset="0"/>
                <a:cs typeface="Times New Roman" panose="02020603050405020304" pitchFamily="18" charset="0"/>
              </a:rPr>
              <a:t>And</a:t>
            </a:r>
          </a:p>
          <a:p>
            <a:pPr marL="342900" indent="-342900">
              <a:buFont typeface="Wingdings" panose="05000000000000000000" pitchFamily="2" charset="2"/>
              <a:buChar char="Ø"/>
            </a:pPr>
            <a:r>
              <a:rPr lang="en-GB" sz="2200" dirty="0">
                <a:latin typeface="Century Gothic" panose="020B0502020202020204" pitchFamily="34" charset="0"/>
                <a:ea typeface="Calibri" panose="020F0502020204030204" pitchFamily="34" charset="0"/>
                <a:cs typeface="Times New Roman" panose="02020603050405020304" pitchFamily="18" charset="0"/>
              </a:rPr>
              <a:t>A</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s a result of a measles epidemic in 1902, the Chief Medical Officer wrote: </a:t>
            </a:r>
          </a:p>
          <a:p>
            <a:pPr algn="ctr"/>
            <a:r>
              <a:rPr lang="en-GB" sz="2400" i="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“I visited Hanney and conclude that your school better be closed at once.”</a:t>
            </a:r>
          </a:p>
          <a:p>
            <a:endParaRPr lang="en-GB" dirty="0"/>
          </a:p>
        </p:txBody>
      </p:sp>
    </p:spTree>
    <p:extLst>
      <p:ext uri="{BB962C8B-B14F-4D97-AF65-F5344CB8AC3E}">
        <p14:creationId xmlns:p14="http://schemas.microsoft.com/office/powerpoint/2010/main" val="33294933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7F9807-9E34-4922-974F-D2F4CE0F39FA}"/>
              </a:ext>
            </a:extLst>
          </p:cNvPr>
          <p:cNvPicPr>
            <a:picLocks noChangeAspect="1"/>
          </p:cNvPicPr>
          <p:nvPr/>
        </p:nvPicPr>
        <p:blipFill>
          <a:blip r:embed="rId2"/>
          <a:stretch>
            <a:fillRect/>
          </a:stretch>
        </p:blipFill>
        <p:spPr>
          <a:xfrm>
            <a:off x="2671739" y="0"/>
            <a:ext cx="9520261" cy="5652655"/>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Old Mill House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73171" y="1032164"/>
            <a:ext cx="2623847" cy="5825836"/>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Turning right at the Hall, and walking down Brookside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 come to 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Old Mill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the corner.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This was built in the mid 19</a:t>
            </a:r>
            <a:r>
              <a:rPr lang="en-GB" sz="22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century as the home for an early member of the Dandridge family, who had bought the neighbouring Mill after it went “bust” in the late 1830s. </a:t>
            </a:r>
          </a:p>
          <a:p>
            <a:endParaRPr lang="en-GB" dirty="0"/>
          </a:p>
        </p:txBody>
      </p:sp>
      <p:sp>
        <p:nvSpPr>
          <p:cNvPr id="8" name="Text Placeholder 3">
            <a:extLst>
              <a:ext uri="{FF2B5EF4-FFF2-40B4-BE49-F238E27FC236}">
                <a16:creationId xmlns:a16="http://schemas.microsoft.com/office/drawing/2014/main" id="{BF540C8D-01B3-4439-A558-9F681F060394}"/>
              </a:ext>
            </a:extLst>
          </p:cNvPr>
          <p:cNvSpPr txBox="1">
            <a:spLocks/>
          </p:cNvSpPr>
          <p:nvPr/>
        </p:nvSpPr>
        <p:spPr>
          <a:xfrm>
            <a:off x="2743200" y="5717309"/>
            <a:ext cx="9310257" cy="105756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We know from a Hanney Parochial Magazine dated May 1877 that </a:t>
            </a:r>
          </a:p>
          <a:p>
            <a:pPr algn="ctr"/>
            <a:r>
              <a:rPr lang="en-GB" sz="2200" i="1" dirty="0">
                <a:latin typeface="Century Gothic" panose="020B0502020202020204" pitchFamily="34" charset="0"/>
                <a:ea typeface="Calibri" panose="020F0502020204030204" pitchFamily="34" charset="0"/>
                <a:cs typeface="Times New Roman" panose="02020603050405020304" pitchFamily="18" charset="0"/>
              </a:rPr>
              <a:t>“Mr Dandridge was sitting on the bridge when, a horse and trap passing, the horse was frightened and dreadfully crushed his leg</a:t>
            </a:r>
            <a:r>
              <a:rPr lang="en-GB" sz="2200" dirty="0">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9488243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7F9807-9E34-4922-974F-D2F4CE0F39FA}"/>
              </a:ext>
            </a:extLst>
          </p:cNvPr>
          <p:cNvPicPr>
            <a:picLocks noChangeAspect="1"/>
          </p:cNvPicPr>
          <p:nvPr/>
        </p:nvPicPr>
        <p:blipFill>
          <a:blip r:embed="rId2"/>
          <a:stretch>
            <a:fillRect/>
          </a:stretch>
        </p:blipFill>
        <p:spPr>
          <a:xfrm>
            <a:off x="2376177" y="0"/>
            <a:ext cx="9815823" cy="5828145"/>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Old Mill House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73172" y="1274618"/>
            <a:ext cx="2392937" cy="55141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In the 1950s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Anne de Winton </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transformed the Mill House into a Country Club,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frequented by Oxford dons,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local landowners,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1"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and racing people </a:t>
            </a:r>
            <a:r>
              <a:rPr lang="en-GB" sz="2200" i="1" dirty="0">
                <a:solidFill>
                  <a:prstClr val="black"/>
                </a:solidFill>
                <a:latin typeface="Century Gothic" panose="020B0502020202020204" pitchFamily="34" charset="0"/>
                <a:cs typeface="Times New Roman" panose="02020603050405020304" pitchFamily="18" charset="0"/>
              </a:rPr>
              <a:t>from Lambourn - especially after a win!”</a:t>
            </a:r>
          </a:p>
        </p:txBody>
      </p:sp>
      <p:sp>
        <p:nvSpPr>
          <p:cNvPr id="8" name="Text Placeholder 3">
            <a:extLst>
              <a:ext uri="{FF2B5EF4-FFF2-40B4-BE49-F238E27FC236}">
                <a16:creationId xmlns:a16="http://schemas.microsoft.com/office/drawing/2014/main" id="{BF540C8D-01B3-4439-A558-9F681F060394}"/>
              </a:ext>
            </a:extLst>
          </p:cNvPr>
          <p:cNvSpPr txBox="1">
            <a:spLocks/>
          </p:cNvSpPr>
          <p:nvPr/>
        </p:nvSpPr>
        <p:spPr>
          <a:xfrm>
            <a:off x="2392215" y="5929745"/>
            <a:ext cx="9725893" cy="80818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Osbert Lancaster and John Betjeman were said to be regular visitors … as well as the Kray twins!</a:t>
            </a:r>
          </a:p>
        </p:txBody>
      </p:sp>
    </p:spTree>
    <p:extLst>
      <p:ext uri="{BB962C8B-B14F-4D97-AF65-F5344CB8AC3E}">
        <p14:creationId xmlns:p14="http://schemas.microsoft.com/office/powerpoint/2010/main" val="4355184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79E0A-63E5-4B03-BA55-3FE3D5CE3F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72354" y="283352"/>
            <a:ext cx="7805409" cy="5204723"/>
          </a:xfrm>
          <a:prstGeom prst="rect">
            <a:avLst/>
          </a:prstGeom>
        </p:spPr>
      </p:pic>
    </p:spTree>
    <p:extLst>
      <p:ext uri="{BB962C8B-B14F-4D97-AF65-F5344CB8AC3E}">
        <p14:creationId xmlns:p14="http://schemas.microsoft.com/office/powerpoint/2010/main" val="8923909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0365A0-244D-4644-BB0B-F50B9E2D2535}"/>
              </a:ext>
            </a:extLst>
          </p:cNvPr>
          <p:cNvPicPr>
            <a:picLocks noChangeAspect="1"/>
          </p:cNvPicPr>
          <p:nvPr/>
        </p:nvPicPr>
        <p:blipFill>
          <a:blip r:embed="rId2"/>
          <a:stretch>
            <a:fillRect/>
          </a:stretch>
        </p:blipFill>
        <p:spPr>
          <a:xfrm>
            <a:off x="2641600" y="0"/>
            <a:ext cx="9550400" cy="6076442"/>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Dandridge’s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58273"/>
            <a:ext cx="2650836" cy="5728854"/>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Opposite you now is Dandridge’s Mill.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Mills have been on this site for centuries, and the current building dates from 1820, when it was a silk </a:t>
            </a:r>
            <a:r>
              <a:rPr lang="en-GB" sz="2200" dirty="0">
                <a:latin typeface="Century Gothic" panose="020B0502020202020204" pitchFamily="34" charset="0"/>
                <a:ea typeface="Calibri" panose="020F0502020204030204" pitchFamily="34" charset="0"/>
                <a:cs typeface="Times New Roman" panose="02020603050405020304" pitchFamily="18" charset="0"/>
              </a:rPr>
              <a:t>m</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ill.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Church records note the death (crushed by machinery) of Thomas Stallard, aged 8, in 1828. </a:t>
            </a:r>
          </a:p>
          <a:p>
            <a:endParaRPr lang="en-GB" dirty="0"/>
          </a:p>
        </p:txBody>
      </p:sp>
      <p:sp>
        <p:nvSpPr>
          <p:cNvPr id="8" name="Text Placeholder 3">
            <a:extLst>
              <a:ext uri="{FF2B5EF4-FFF2-40B4-BE49-F238E27FC236}">
                <a16:creationId xmlns:a16="http://schemas.microsoft.com/office/drawing/2014/main" id="{D06FB024-D8F4-43CB-A8BD-55B0511B35AD}"/>
              </a:ext>
            </a:extLst>
          </p:cNvPr>
          <p:cNvSpPr txBox="1">
            <a:spLocks/>
          </p:cNvSpPr>
          <p:nvPr/>
        </p:nvSpPr>
        <p:spPr>
          <a:xfrm>
            <a:off x="3112655" y="6266873"/>
            <a:ext cx="8959272" cy="378691"/>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It was not a successful business, and it was derelict by 1839. </a:t>
            </a:r>
          </a:p>
          <a:p>
            <a:endParaRPr lang="en-GB" dirty="0"/>
          </a:p>
        </p:txBody>
      </p:sp>
    </p:spTree>
    <p:extLst>
      <p:ext uri="{BB962C8B-B14F-4D97-AF65-F5344CB8AC3E}">
        <p14:creationId xmlns:p14="http://schemas.microsoft.com/office/powerpoint/2010/main" val="3124673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0365A0-244D-4644-BB0B-F50B9E2D2535}"/>
              </a:ext>
            </a:extLst>
          </p:cNvPr>
          <p:cNvPicPr>
            <a:picLocks noChangeAspect="1"/>
          </p:cNvPicPr>
          <p:nvPr/>
        </p:nvPicPr>
        <p:blipFill>
          <a:blip r:embed="rId2"/>
          <a:stretch>
            <a:fillRect/>
          </a:stretch>
        </p:blipFill>
        <p:spPr>
          <a:xfrm>
            <a:off x="2761672" y="0"/>
            <a:ext cx="9430327" cy="6000046"/>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Dandridge’s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320800"/>
            <a:ext cx="2872508" cy="5537200"/>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became a profitable grain mill later, and wagons with three carthorses carried loads to Witney and Oxford. Sometimes the driver fell asleep on the homeward journey and the horses knew their way back home!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eventually closed in the 1930s. </a:t>
            </a:r>
          </a:p>
        </p:txBody>
      </p:sp>
      <p:sp>
        <p:nvSpPr>
          <p:cNvPr id="8" name="Text Placeholder 3">
            <a:extLst>
              <a:ext uri="{FF2B5EF4-FFF2-40B4-BE49-F238E27FC236}">
                <a16:creationId xmlns:a16="http://schemas.microsoft.com/office/drawing/2014/main" id="{D06FB024-D8F4-43CB-A8BD-55B0511B35AD}"/>
              </a:ext>
            </a:extLst>
          </p:cNvPr>
          <p:cNvSpPr txBox="1">
            <a:spLocks/>
          </p:cNvSpPr>
          <p:nvPr/>
        </p:nvSpPr>
        <p:spPr>
          <a:xfrm>
            <a:off x="0" y="5089236"/>
            <a:ext cx="8959272" cy="15840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dirty="0"/>
          </a:p>
        </p:txBody>
      </p:sp>
      <p:sp>
        <p:nvSpPr>
          <p:cNvPr id="9" name="TextBox 8">
            <a:extLst>
              <a:ext uri="{FF2B5EF4-FFF2-40B4-BE49-F238E27FC236}">
                <a16:creationId xmlns:a16="http://schemas.microsoft.com/office/drawing/2014/main" id="{5CECEDE1-FD7E-48A2-8C80-2DFDDC1517A8}"/>
              </a:ext>
            </a:extLst>
          </p:cNvPr>
          <p:cNvSpPr txBox="1"/>
          <p:nvPr/>
        </p:nvSpPr>
        <p:spPr>
          <a:xfrm>
            <a:off x="2660072" y="6123709"/>
            <a:ext cx="9531927" cy="7017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In the Second World War it was referred to as a “secret factory” to manufacture parts for Mosquito bombers</a:t>
            </a: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916878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0365A0-244D-4644-BB0B-F50B9E2D2535}"/>
              </a:ext>
            </a:extLst>
          </p:cNvPr>
          <p:cNvPicPr>
            <a:picLocks noChangeAspect="1"/>
          </p:cNvPicPr>
          <p:nvPr/>
        </p:nvPicPr>
        <p:blipFill>
          <a:blip r:embed="rId2"/>
          <a:stretch>
            <a:fillRect/>
          </a:stretch>
        </p:blipFill>
        <p:spPr>
          <a:xfrm>
            <a:off x="2789382" y="0"/>
            <a:ext cx="9402618" cy="5982416"/>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34290"/>
          </a:xfrm>
          <a:no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Dandridge’s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58273"/>
            <a:ext cx="2650836" cy="5359399"/>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
        <p:nvSpPr>
          <p:cNvPr id="8" name="Text Placeholder 3">
            <a:extLst>
              <a:ext uri="{FF2B5EF4-FFF2-40B4-BE49-F238E27FC236}">
                <a16:creationId xmlns:a16="http://schemas.microsoft.com/office/drawing/2014/main" id="{D06FB024-D8F4-43CB-A8BD-55B0511B35AD}"/>
              </a:ext>
            </a:extLst>
          </p:cNvPr>
          <p:cNvSpPr txBox="1">
            <a:spLocks/>
          </p:cNvSpPr>
          <p:nvPr/>
        </p:nvSpPr>
        <p:spPr>
          <a:xfrm>
            <a:off x="2475345" y="6239164"/>
            <a:ext cx="8959272" cy="3786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GB" dirty="0"/>
          </a:p>
        </p:txBody>
      </p:sp>
      <p:sp>
        <p:nvSpPr>
          <p:cNvPr id="9" name="TextBox 8">
            <a:extLst>
              <a:ext uri="{FF2B5EF4-FFF2-40B4-BE49-F238E27FC236}">
                <a16:creationId xmlns:a16="http://schemas.microsoft.com/office/drawing/2014/main" id="{77C7613A-0DF5-4362-8891-C9EF2058C5BC}"/>
              </a:ext>
            </a:extLst>
          </p:cNvPr>
          <p:cNvSpPr txBox="1"/>
          <p:nvPr/>
        </p:nvSpPr>
        <p:spPr>
          <a:xfrm>
            <a:off x="-1" y="882411"/>
            <a:ext cx="2946401" cy="5847755"/>
          </a:xfrm>
          <a:prstGeom prst="rect">
            <a:avLst/>
          </a:prstGeom>
          <a:noFill/>
        </p:spPr>
        <p:txBody>
          <a:bodyPr wrap="square">
            <a:sp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the 1960s it became the home and studio of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Pud</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Farmer</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 sculptor – or “construction artist” as he preferred to be known. Several of his works exist in various Hanney homes.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Again in danger of becoming derelict, it was recently converted into three flats and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Wheelhouse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p:txBody>
      </p:sp>
      <p:sp>
        <p:nvSpPr>
          <p:cNvPr id="10" name="TextBox 9">
            <a:extLst>
              <a:ext uri="{FF2B5EF4-FFF2-40B4-BE49-F238E27FC236}">
                <a16:creationId xmlns:a16="http://schemas.microsoft.com/office/drawing/2014/main" id="{0B730102-4C1C-4C26-AE50-D8B3609AF658}"/>
              </a:ext>
            </a:extLst>
          </p:cNvPr>
          <p:cNvSpPr txBox="1"/>
          <p:nvPr/>
        </p:nvSpPr>
        <p:spPr>
          <a:xfrm>
            <a:off x="2724726" y="6119304"/>
            <a:ext cx="9365674" cy="430887"/>
          </a:xfrm>
          <a:prstGeom prst="rect">
            <a:avLst/>
          </a:prstGeom>
          <a:noFill/>
        </p:spPr>
        <p:txBody>
          <a:bodyPr wrap="square">
            <a:spAutoFit/>
          </a:bodyPr>
          <a:lstStyle/>
          <a:p>
            <a:pPr algn="ctr"/>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the stream is still used – to provide electricity </a:t>
            </a:r>
            <a:r>
              <a:rPr lang="en-GB" sz="2200" dirty="0">
                <a:latin typeface="Century Gothic" panose="020B0502020202020204" pitchFamily="34" charset="0"/>
                <a:ea typeface="Calibri" panose="020F0502020204030204" pitchFamily="34" charset="0"/>
                <a:cs typeface="Times New Roman" panose="02020603050405020304" pitchFamily="18" charset="0"/>
              </a:rPr>
              <a:t>now</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a:t>
            </a:r>
            <a:endParaRPr lang="en-GB" dirty="0"/>
          </a:p>
        </p:txBody>
      </p:sp>
    </p:spTree>
    <p:extLst>
      <p:ext uri="{BB962C8B-B14F-4D97-AF65-F5344CB8AC3E}">
        <p14:creationId xmlns:p14="http://schemas.microsoft.com/office/powerpoint/2010/main" val="15011620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537314-66EE-48EB-9D07-085BF12B8B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805" y="-304801"/>
            <a:ext cx="11685898" cy="6326910"/>
          </a:xfrm>
          <a:prstGeom prst="rect">
            <a:avLst/>
          </a:prstGeom>
        </p:spPr>
      </p:pic>
    </p:spTree>
    <p:extLst>
      <p:ext uri="{BB962C8B-B14F-4D97-AF65-F5344CB8AC3E}">
        <p14:creationId xmlns:p14="http://schemas.microsoft.com/office/powerpoint/2010/main" val="33544149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1596E1-36F1-4E3D-9173-F810A93FD0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67218" y="101251"/>
            <a:ext cx="8393723" cy="6238578"/>
          </a:xfrm>
          <a:prstGeom prst="rect">
            <a:avLst/>
          </a:prstGeom>
        </p:spPr>
      </p:pic>
    </p:spTree>
    <p:extLst>
      <p:ext uri="{BB962C8B-B14F-4D97-AF65-F5344CB8AC3E}">
        <p14:creationId xmlns:p14="http://schemas.microsoft.com/office/powerpoint/2010/main" val="11456112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A50E1F8-7245-4749-88B9-310B93C90313}"/>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9818" y="0"/>
            <a:ext cx="8682182" cy="685553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7"/>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Hale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79944"/>
            <a:ext cx="3472873" cy="5678055"/>
          </a:xfrm>
        </p:spPr>
        <p:txBody>
          <a:bodyPr>
            <a:normAutofit/>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Hale Cottage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next on the left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was named after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Jonathan Hale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whose name appears in the East Hanney Enclosures from 1803.  </a:t>
            </a:r>
          </a:p>
          <a:p>
            <a:endParaRPr lang="en-GB" dirty="0">
              <a:latin typeface="Century Gothic" panose="020B0502020202020204" pitchFamily="34" charset="0"/>
            </a:endParaRPr>
          </a:p>
        </p:txBody>
      </p:sp>
    </p:spTree>
    <p:extLst>
      <p:ext uri="{BB962C8B-B14F-4D97-AF65-F5344CB8AC3E}">
        <p14:creationId xmlns:p14="http://schemas.microsoft.com/office/powerpoint/2010/main" val="33464608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A50E1F8-7245-4749-88B9-310B93C90313}"/>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9818" y="0"/>
            <a:ext cx="8682182" cy="685553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7"/>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Hale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79944"/>
            <a:ext cx="3472873" cy="5678055"/>
          </a:xfrm>
        </p:spPr>
        <p:txBody>
          <a:bodyPr>
            <a:normAutofit/>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Charles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Aldworth</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moved to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Hale Cottage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the 1850s as a carpenter and coffin maker – known for “doing a beautiful funeral”.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Next door but one, the house now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Yew Hedge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was until recently called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'Sawpits’. </a:t>
            </a:r>
            <a:r>
              <a:rPr lang="en-GB" sz="2200" dirty="0">
                <a:latin typeface="Century Gothic" panose="020B0502020202020204" pitchFamily="34" charset="0"/>
                <a:ea typeface="Calibri" panose="020F0502020204030204" pitchFamily="34" charset="0"/>
                <a:cs typeface="Times New Roman" panose="02020603050405020304" pitchFamily="18" charset="0"/>
              </a:rPr>
              <a:t>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imber was sawn by two men using a long saw over a sawpit</a:t>
            </a:r>
            <a:r>
              <a:rPr lang="en-GB" sz="2200" dirty="0">
                <a:latin typeface="Century Gothic" panose="020B0502020202020204" pitchFamily="34" charset="0"/>
                <a:ea typeface="Calibri" panose="020F0502020204030204" pitchFamily="34" charset="0"/>
                <a:cs typeface="Times New Roman" panose="02020603050405020304" pitchFamily="18" charset="0"/>
              </a:rPr>
              <a:t> - a</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nd that’s where the term “top dog” originates! </a:t>
            </a:r>
            <a:endParaRPr lang="en-GB" sz="2200" dirty="0">
              <a:latin typeface="Century Gothic" panose="020B0502020202020204" pitchFamily="34" charset="0"/>
            </a:endParaRPr>
          </a:p>
        </p:txBody>
      </p:sp>
    </p:spTree>
    <p:extLst>
      <p:ext uri="{BB962C8B-B14F-4D97-AF65-F5344CB8AC3E}">
        <p14:creationId xmlns:p14="http://schemas.microsoft.com/office/powerpoint/2010/main" val="13097328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A50E1F8-7245-4749-88B9-310B93C90313}"/>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9818" y="0"/>
            <a:ext cx="8682182" cy="685553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7"/>
            <a:ext cx="3932237" cy="73429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Hale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179944"/>
            <a:ext cx="3472873" cy="5678055"/>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from a History Group perspective, of more lasting significance was that his son,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Alfred</a:t>
            </a:r>
            <a:r>
              <a:rPr lang="en-GB" sz="2200" i="1" dirty="0">
                <a:latin typeface="Century Gothic" panose="020B0502020202020204" pitchFamily="34" charset="0"/>
                <a:ea typeface="Calibri" panose="020F0502020204030204" pitchFamily="34" charset="0"/>
                <a:cs typeface="Times New Roman" panose="02020603050405020304" pitchFamily="18" charset="0"/>
              </a:rPr>
              <a:t> </a:t>
            </a:r>
            <a:r>
              <a:rPr lang="en-GB" sz="2200" i="1" dirty="0" err="1">
                <a:latin typeface="Century Gothic" panose="020B0502020202020204" pitchFamily="34" charset="0"/>
                <a:ea typeface="Calibri" panose="020F0502020204030204" pitchFamily="34" charset="0"/>
                <a:cs typeface="Times New Roman" panose="02020603050405020304" pitchFamily="18" charset="0"/>
              </a:rPr>
              <a:t>Aldworth</a:t>
            </a:r>
            <a:r>
              <a:rPr lang="en-GB" sz="2200" i="1" dirty="0">
                <a:latin typeface="Century Gothic" panose="020B0502020202020204" pitchFamily="34" charset="0"/>
                <a:ea typeface="Calibri" panose="020F0502020204030204" pitchFamily="34" charset="0"/>
                <a:cs typeface="Times New Roman" panose="02020603050405020304" pitchFamily="18" charset="0"/>
              </a:rPr>
              <a: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collected a batch of “Hanney Parochial Magazines” from 1874 to 1895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which by good fortune remain to this day, and were donated to us in 2016.</a:t>
            </a:r>
          </a:p>
          <a:p>
            <a:endParaRPr lang="en-GB" dirty="0">
              <a:latin typeface="Century Gothic" panose="020B0502020202020204" pitchFamily="34" charset="0"/>
            </a:endParaRPr>
          </a:p>
        </p:txBody>
      </p:sp>
    </p:spTree>
    <p:extLst>
      <p:ext uri="{BB962C8B-B14F-4D97-AF65-F5344CB8AC3E}">
        <p14:creationId xmlns:p14="http://schemas.microsoft.com/office/powerpoint/2010/main" val="381022061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4F24E-8DB7-4BE1-B01A-752D890043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75431" y="0"/>
            <a:ext cx="8216570" cy="6859118"/>
          </a:xfrm>
          <a:prstGeom prst="rect">
            <a:avLst/>
          </a:prstGeom>
        </p:spPr>
      </p:pic>
    </p:spTree>
    <p:extLst>
      <p:ext uri="{BB962C8B-B14F-4D97-AF65-F5344CB8AC3E}">
        <p14:creationId xmlns:p14="http://schemas.microsoft.com/office/powerpoint/2010/main" val="12232191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54F24E-8DB7-4BE1-B01A-752D890043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8129" y="0"/>
            <a:ext cx="10323871" cy="6882580"/>
          </a:xfrm>
          <a:prstGeom prst="rect">
            <a:avLst/>
          </a:prstGeom>
        </p:spPr>
      </p:pic>
    </p:spTree>
    <p:extLst>
      <p:ext uri="{BB962C8B-B14F-4D97-AF65-F5344CB8AC3E}">
        <p14:creationId xmlns:p14="http://schemas.microsoft.com/office/powerpoint/2010/main" val="6481371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2AC7DC2-CC9A-4A7A-B1B8-876A953A511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89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Mulberries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59871"/>
            <a:ext cx="3417455" cy="5798129"/>
          </a:xfrm>
        </p:spPr>
        <p:txBody>
          <a:bodyPr>
            <a:normAutofit/>
          </a:bodyPr>
          <a:lstStyle/>
          <a:p>
            <a:r>
              <a:rPr lang="en-GB" sz="2200" b="1" dirty="0">
                <a:latin typeface="Century Gothic" panose="020B0502020202020204" pitchFamily="34" charset="0"/>
                <a:ea typeface="Calibri" panose="020F0502020204030204" pitchFamily="34" charset="0"/>
                <a:cs typeface="Times New Roman" panose="02020603050405020304" pitchFamily="18" charset="0"/>
              </a:rPr>
              <a:t>Near</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 the corner of Main Street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Mulberries.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is most famous as the home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James Holmes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who moved to Hanney as a schoolboy in the 1860s.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He became a well-known character – seen here with the author H G Wells.</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 committed “Malthusian”, he was concerned that rapid population growth would only be checked by starvation. </a:t>
            </a:r>
          </a:p>
        </p:txBody>
      </p:sp>
    </p:spTree>
    <p:extLst>
      <p:ext uri="{BB962C8B-B14F-4D97-AF65-F5344CB8AC3E}">
        <p14:creationId xmlns:p14="http://schemas.microsoft.com/office/powerpoint/2010/main" val="17992930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2AC7DC2-CC9A-4A7A-B1B8-876A953A511B}"/>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4418137" y="0"/>
            <a:ext cx="7773863"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8" y="87746"/>
            <a:ext cx="3932237" cy="789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Mulberries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65032"/>
            <a:ext cx="4213781" cy="5892967"/>
          </a:xfrm>
        </p:spPr>
        <p:txBody>
          <a:bodyPr>
            <a:no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To prevent this, he published a booklet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True Morality</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which promoted contraception, and he established a business selling contraceptives – delivered by bicycle from Hanney to the Post Office in Wantage. His stores were kept in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Hazelwood</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further down Main Street, which he also owned.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For this he was prosecuted both in Abingdon and Reading.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he was a considerable benefactor to Hanney, as you will read later in the walk. </a:t>
            </a:r>
            <a:endParaRPr lang="en-GB" sz="2200" dirty="0">
              <a:latin typeface="Century Gothic" panose="020B0502020202020204" pitchFamily="34" charset="0"/>
            </a:endParaRPr>
          </a:p>
        </p:txBody>
      </p:sp>
    </p:spTree>
    <p:extLst>
      <p:ext uri="{BB962C8B-B14F-4D97-AF65-F5344CB8AC3E}">
        <p14:creationId xmlns:p14="http://schemas.microsoft.com/office/powerpoint/2010/main" val="15544205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9B7F-D5E3-4388-BCDC-F8BED0D624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5807" y="0"/>
            <a:ext cx="9156193" cy="6858000"/>
          </a:xfrm>
          <a:prstGeom prst="rect">
            <a:avLst/>
          </a:prstGeom>
        </p:spPr>
      </p:pic>
    </p:spTree>
    <p:extLst>
      <p:ext uri="{BB962C8B-B14F-4D97-AF65-F5344CB8AC3E}">
        <p14:creationId xmlns:p14="http://schemas.microsoft.com/office/powerpoint/2010/main" val="269731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B08A181-67EC-4561-8267-013ADB8547B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7" y="87746"/>
            <a:ext cx="6244504" cy="76199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Towards the Black Horse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04454"/>
            <a:ext cx="3463636" cy="5853545"/>
          </a:xfrm>
        </p:spPr>
        <p:txBody>
          <a:bodyPr>
            <a:normAutofit lnSpcReduction="10000"/>
          </a:bodyPr>
          <a:lstStyle/>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photograph, probably dating from the 1890s, shows the view down to the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Black Horse</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with what is now called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Jasmine Cottage</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on the left.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But in the East Hanney 1861 Census things were rather more crowded, with eight properties on the site and a total of 87 occupants. All the heads of household were described as Agricultural Labourers, with all but one born in East or West Hanney.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Four of the wives were also born here – but one came from Ireland! In total there were 27 children.</a:t>
            </a:r>
          </a:p>
          <a:p>
            <a:endParaRPr lang="en-GB" dirty="0"/>
          </a:p>
        </p:txBody>
      </p:sp>
    </p:spTree>
    <p:extLst>
      <p:ext uri="{BB962C8B-B14F-4D97-AF65-F5344CB8AC3E}">
        <p14:creationId xmlns:p14="http://schemas.microsoft.com/office/powerpoint/2010/main" val="40222995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8666BF9-EEF1-4971-B557-7843BC3003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6247" y="300182"/>
            <a:ext cx="9765753" cy="6557818"/>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331787" y="87746"/>
            <a:ext cx="6244504" cy="76199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GB" dirty="0">
                <a:latin typeface="Copperplate Gothic Light" panose="020E0507020206020404" pitchFamily="34" charset="0"/>
              </a:rPr>
              <a:t>Towards the Black Horse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04455"/>
            <a:ext cx="2484582" cy="5461000"/>
          </a:xfrm>
        </p:spPr>
        <p:txBody>
          <a:bodyPr>
            <a:normAutofit/>
          </a:body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Black Horse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(or “Kicker”) has been a centre of village life for years - but caused a storm in 1998 when the original “Flemish Bond” local brickwork was overpainted with thick white paint. </a:t>
            </a:r>
          </a:p>
          <a:p>
            <a:r>
              <a:rPr lang="en-GB" sz="2200" dirty="0">
                <a:latin typeface="Century Gothic" panose="020B0502020202020204" pitchFamily="34" charset="0"/>
                <a:ea typeface="Calibri" panose="020F0502020204030204" pitchFamily="34" charset="0"/>
                <a:cs typeface="Times New Roman" panose="02020603050405020304" pitchFamily="18" charset="0"/>
              </a:rPr>
              <a:t>V</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andalism</a:t>
            </a:r>
            <a:r>
              <a:rPr lang="en-GB" sz="22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148399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3B57DABE-F3B3-47AD-9603-779BF86F69E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476625" y="0"/>
            <a:ext cx="8715375" cy="6881739"/>
          </a:xfrm>
        </p:spPr>
      </p:pic>
      <p:sp>
        <p:nvSpPr>
          <p:cNvPr id="4" name="Title 3">
            <a:extLst>
              <a:ext uri="{FF2B5EF4-FFF2-40B4-BE49-F238E27FC236}">
                <a16:creationId xmlns:a16="http://schemas.microsoft.com/office/drawing/2014/main" id="{B6FBFEF3-66A6-4948-BB9F-56005A4E55BD}"/>
              </a:ext>
            </a:extLst>
          </p:cNvPr>
          <p:cNvSpPr>
            <a:spLocks noGrp="1"/>
          </p:cNvSpPr>
          <p:nvPr>
            <p:ph type="title"/>
          </p:nvPr>
        </p:nvSpPr>
        <p:spPr>
          <a:xfrm>
            <a:off x="286859" y="101600"/>
            <a:ext cx="6851408" cy="93287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effectLst/>
                <a:latin typeface="Copperplate Gothic Light" panose="020E0507020206020404" pitchFamily="34" charset="0"/>
                <a:ea typeface="Calibri" panose="020F0502020204030204" pitchFamily="34" charset="0"/>
              </a:rPr>
              <a:t>the “Way to the Church between Raised Causeways”</a:t>
            </a:r>
            <a:endParaRPr lang="en-GB" dirty="0">
              <a:latin typeface="Copperplate Gothic Light" panose="020E0507020206020404" pitchFamily="34" charset="0"/>
            </a:endParaRPr>
          </a:p>
        </p:txBody>
      </p:sp>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1580866"/>
            <a:ext cx="3482109" cy="5040824"/>
          </a:xfrm>
        </p:spPr>
        <p:txBody>
          <a:bodyPr>
            <a:noAutofit/>
          </a:bodyPr>
          <a:lstStyle/>
          <a:p>
            <a:r>
              <a:rPr lang="en-GB" sz="2200" dirty="0">
                <a:latin typeface="Century Gothic" panose="020B0502020202020204" pitchFamily="34" charset="0"/>
              </a:rPr>
              <a:t>Looking up, we see the</a:t>
            </a:r>
          </a:p>
          <a:p>
            <a:pPr algn="ctr"/>
            <a:r>
              <a:rPr lang="en-GB" sz="2200" dirty="0">
                <a:latin typeface="Century Gothic" panose="020B0502020202020204" pitchFamily="34" charset="0"/>
              </a:rPr>
              <a:t> “</a:t>
            </a:r>
            <a:r>
              <a:rPr lang="en-GB" sz="2200" i="1" dirty="0">
                <a:latin typeface="Century Gothic" panose="020B0502020202020204" pitchFamily="34" charset="0"/>
              </a:rPr>
              <a:t>Way to the Church between Raised Causeways</a:t>
            </a:r>
            <a:r>
              <a:rPr lang="en-GB" sz="2200" dirty="0">
                <a:latin typeface="Century Gothic" panose="020B0502020202020204" pitchFamily="34" charset="0"/>
              </a:rPr>
              <a:t>” </a:t>
            </a:r>
          </a:p>
          <a:p>
            <a:r>
              <a:rPr lang="en-GB" sz="2200" dirty="0">
                <a:latin typeface="Century Gothic" panose="020B0502020202020204" pitchFamily="34" charset="0"/>
              </a:rPr>
              <a:t>as described in the January 1943 edition of </a:t>
            </a:r>
            <a:r>
              <a:rPr lang="en-GB" sz="2200" i="1" dirty="0">
                <a:latin typeface="Century Gothic" panose="020B0502020202020204" pitchFamily="34" charset="0"/>
              </a:rPr>
              <a:t>Country Life – (price</a:t>
            </a:r>
            <a:r>
              <a:rPr lang="en-GB" sz="2200" dirty="0">
                <a:latin typeface="Century Gothic" panose="020B0502020202020204" pitchFamily="34" charset="0"/>
              </a:rPr>
              <a:t> One Shilling and Six Pence – 1/6… £0.075!). </a:t>
            </a:r>
          </a:p>
        </p:txBody>
      </p:sp>
    </p:spTree>
    <p:extLst>
      <p:ext uri="{BB962C8B-B14F-4D97-AF65-F5344CB8AC3E}">
        <p14:creationId xmlns:p14="http://schemas.microsoft.com/office/powerpoint/2010/main" val="34075795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E7BBA2-6320-4E0A-8C70-B5ADF3C9B4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9055" y="-1"/>
            <a:ext cx="8672946" cy="5801727"/>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76370" y="110836"/>
            <a:ext cx="3621376" cy="803564"/>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Lilac Cottage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1034471"/>
            <a:ext cx="3389745" cy="5823529"/>
          </a:xfrm>
        </p:spPr>
        <p:txBody>
          <a:bodyPr>
            <a:normAutofit/>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Lilac Cottage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on our left</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probably dates from the late 17</a:t>
            </a:r>
            <a:r>
              <a:rPr lang="en-GB" sz="22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century, but the photograph here shows two dwellings attached, and it is unclear whether they date from the same time.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shows how rundown many cottages became. The part of the dwelling on the left was demolished as late as the 1960s. </a:t>
            </a:r>
          </a:p>
          <a:p>
            <a:endParaRPr lang="en-GB" dirty="0"/>
          </a:p>
        </p:txBody>
      </p:sp>
      <p:sp>
        <p:nvSpPr>
          <p:cNvPr id="9" name="Text Placeholder 3">
            <a:extLst>
              <a:ext uri="{FF2B5EF4-FFF2-40B4-BE49-F238E27FC236}">
                <a16:creationId xmlns:a16="http://schemas.microsoft.com/office/drawing/2014/main" id="{E2FB97A5-8D8E-411F-A4A6-48101DEFD51E}"/>
              </a:ext>
            </a:extLst>
          </p:cNvPr>
          <p:cNvSpPr txBox="1">
            <a:spLocks/>
          </p:cNvSpPr>
          <p:nvPr/>
        </p:nvSpPr>
        <p:spPr>
          <a:xfrm>
            <a:off x="3528292" y="5800435"/>
            <a:ext cx="8663708" cy="10575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Like many houses it used to be called after the family living in it - “Godfreys”.  </a:t>
            </a:r>
            <a:r>
              <a:rPr lang="en-GB" sz="2200" i="1" dirty="0">
                <a:latin typeface="Century Gothic" panose="020B0502020202020204" pitchFamily="34" charset="0"/>
                <a:ea typeface="Calibri" panose="020F0502020204030204" pitchFamily="34" charset="0"/>
                <a:cs typeface="Times New Roman" panose="02020603050405020304" pitchFamily="18" charset="0"/>
              </a:rPr>
              <a:t>William Godfrey</a:t>
            </a:r>
            <a:r>
              <a:rPr lang="en-GB" sz="2200" dirty="0">
                <a:latin typeface="Century Gothic" panose="020B0502020202020204" pitchFamily="34" charset="0"/>
                <a:ea typeface="Calibri" panose="020F0502020204030204" pitchFamily="34" charset="0"/>
                <a:cs typeface="Times New Roman" panose="02020603050405020304" pitchFamily="18" charset="0"/>
              </a:rPr>
              <a:t>, who lived here in the beginning of the 20</a:t>
            </a:r>
            <a:r>
              <a:rPr lang="en-GB" sz="2200" baseline="30000" dirty="0">
                <a:latin typeface="Century Gothic" panose="020B0502020202020204" pitchFamily="34" charset="0"/>
                <a:ea typeface="Calibri" panose="020F0502020204030204" pitchFamily="34" charset="0"/>
                <a:cs typeface="Times New Roman" panose="02020603050405020304" pitchFamily="18" charset="0"/>
              </a:rPr>
              <a:t>th</a:t>
            </a:r>
            <a:r>
              <a:rPr lang="en-GB" sz="2200" dirty="0">
                <a:latin typeface="Century Gothic" panose="020B0502020202020204" pitchFamily="34" charset="0"/>
                <a:ea typeface="Calibri" panose="020F0502020204030204" pitchFamily="34" charset="0"/>
                <a:cs typeface="Times New Roman" panose="02020603050405020304" pitchFamily="18" charset="0"/>
              </a:rPr>
              <a:t> century, died in the First World War. </a:t>
            </a:r>
          </a:p>
          <a:p>
            <a:endParaRPr lang="en-GB" dirty="0"/>
          </a:p>
        </p:txBody>
      </p:sp>
    </p:spTree>
    <p:extLst>
      <p:ext uri="{BB962C8B-B14F-4D97-AF65-F5344CB8AC3E}">
        <p14:creationId xmlns:p14="http://schemas.microsoft.com/office/powerpoint/2010/main" val="38186947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349A2-BEC4-4044-B53B-D441E95579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1935" y="0"/>
            <a:ext cx="7636609" cy="5091073"/>
          </a:xfrm>
          <a:prstGeom prst="rect">
            <a:avLst/>
          </a:prstGeom>
        </p:spPr>
      </p:pic>
    </p:spTree>
    <p:extLst>
      <p:ext uri="{BB962C8B-B14F-4D97-AF65-F5344CB8AC3E}">
        <p14:creationId xmlns:p14="http://schemas.microsoft.com/office/powerpoint/2010/main" val="19391460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3EBFD63-1552-4445-95B6-547C2E1EA47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046249" cy="7389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Hanney Chapel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49036"/>
            <a:ext cx="3417455" cy="5908964"/>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picture here shows children in their “Sunday Best” outside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Hanney Chapel</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chapel dates back to 1862, when it was erected by the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Frilford</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and Longworth Home Mission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in an architectural style we also see in Steventon and Stanford. </a:t>
            </a:r>
          </a:p>
          <a:p>
            <a:endParaRPr lang="en-GB" dirty="0"/>
          </a:p>
        </p:txBody>
      </p:sp>
    </p:spTree>
    <p:extLst>
      <p:ext uri="{BB962C8B-B14F-4D97-AF65-F5344CB8AC3E}">
        <p14:creationId xmlns:p14="http://schemas.microsoft.com/office/powerpoint/2010/main" val="34102048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3EBFD63-1552-4445-95B6-547C2E1EA472}"/>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4636655" y="0"/>
            <a:ext cx="7555345"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046249" cy="7389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Hanney Chapel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0" y="949036"/>
            <a:ext cx="4562764" cy="5908964"/>
          </a:xfrm>
        </p:spPr>
        <p:txBody>
          <a:bodyPr>
            <a:normAutofit/>
          </a:bodyPr>
          <a:lstStyle/>
          <a:p>
            <a:r>
              <a:rPr lang="en-GB" sz="2100" dirty="0">
                <a:effectLst/>
                <a:latin typeface="Century Gothic" panose="020B0502020202020204" pitchFamily="34" charset="0"/>
                <a:ea typeface="Calibri" panose="020F0502020204030204" pitchFamily="34" charset="0"/>
                <a:cs typeface="Times New Roman" panose="02020603050405020304" pitchFamily="18" charset="0"/>
              </a:rPr>
              <a:t>The first minister, </a:t>
            </a:r>
            <a:r>
              <a:rPr lang="en-GB" sz="2100" i="1" dirty="0">
                <a:effectLst/>
                <a:latin typeface="Century Gothic" panose="020B0502020202020204" pitchFamily="34" charset="0"/>
                <a:ea typeface="Calibri" panose="020F0502020204030204" pitchFamily="34" charset="0"/>
                <a:cs typeface="Times New Roman" panose="02020603050405020304" pitchFamily="18" charset="0"/>
              </a:rPr>
              <a:t>Mr Broughton</a:t>
            </a:r>
            <a:r>
              <a:rPr lang="en-GB" sz="2100" dirty="0">
                <a:effectLst/>
                <a:latin typeface="Century Gothic" panose="020B0502020202020204" pitchFamily="34" charset="0"/>
                <a:ea typeface="Calibri" panose="020F0502020204030204" pitchFamily="34" charset="0"/>
                <a:cs typeface="Times New Roman" panose="02020603050405020304" pitchFamily="18" charset="0"/>
              </a:rPr>
              <a:t>, moved from Abingdon into </a:t>
            </a:r>
            <a:r>
              <a:rPr lang="en-GB" sz="2100" i="1" dirty="0">
                <a:effectLst/>
                <a:latin typeface="Century Gothic" panose="020B0502020202020204" pitchFamily="34" charset="0"/>
                <a:ea typeface="Calibri" panose="020F0502020204030204" pitchFamily="34" charset="0"/>
                <a:cs typeface="Times New Roman" panose="02020603050405020304" pitchFamily="18" charset="0"/>
              </a:rPr>
              <a:t>Chapel Cottage</a:t>
            </a:r>
            <a:r>
              <a:rPr lang="en-GB" sz="2100" dirty="0">
                <a:effectLst/>
                <a:latin typeface="Century Gothic" panose="020B0502020202020204" pitchFamily="34" charset="0"/>
                <a:ea typeface="Calibri" panose="020F0502020204030204" pitchFamily="34" charset="0"/>
                <a:cs typeface="Times New Roman" panose="02020603050405020304" pitchFamily="18" charset="0"/>
              </a:rPr>
              <a:t>, where he also kept a shop. The locals called it ‘Broughton’s Chapel and Cottage’.</a:t>
            </a:r>
          </a:p>
          <a:p>
            <a:r>
              <a:rPr lang="en-GB" sz="2100" dirty="0">
                <a:effectLst/>
                <a:latin typeface="Century Gothic" panose="020B0502020202020204" pitchFamily="34" charset="0"/>
                <a:ea typeface="Calibri" panose="020F0502020204030204" pitchFamily="34" charset="0"/>
                <a:cs typeface="Times New Roman" panose="02020603050405020304" pitchFamily="18" charset="0"/>
              </a:rPr>
              <a:t>When Mr Broughton died in about 1917 the chapel closed, and only reopened as a place of worship in 1943, then known as ‘The Mission’. </a:t>
            </a:r>
          </a:p>
          <a:p>
            <a:r>
              <a:rPr lang="en-GB" sz="2100" dirty="0">
                <a:effectLst/>
                <a:latin typeface="Century Gothic" panose="020B0502020202020204" pitchFamily="34" charset="0"/>
                <a:ea typeface="Calibri" panose="020F0502020204030204" pitchFamily="34" charset="0"/>
                <a:cs typeface="Times New Roman" panose="02020603050405020304" pitchFamily="18" charset="0"/>
              </a:rPr>
              <a:t>For a long time it had a thriving congregation and Sunday School, but by 1998 membership had dwindled to two. A local church sent ten of their members to revitalise the work, and the chapel is again an active community of local Christians.</a:t>
            </a:r>
          </a:p>
          <a:p>
            <a:endParaRPr lang="en-GB" dirty="0"/>
          </a:p>
        </p:txBody>
      </p:sp>
    </p:spTree>
    <p:extLst>
      <p:ext uri="{BB962C8B-B14F-4D97-AF65-F5344CB8AC3E}">
        <p14:creationId xmlns:p14="http://schemas.microsoft.com/office/powerpoint/2010/main" val="12179211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5DBA2-83AE-493F-9415-A40B044EDF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00" y="-73891"/>
            <a:ext cx="10287000" cy="6858000"/>
          </a:xfrm>
          <a:prstGeom prst="rect">
            <a:avLst/>
          </a:prstGeom>
        </p:spPr>
      </p:pic>
    </p:spTree>
    <p:extLst>
      <p:ext uri="{BB962C8B-B14F-4D97-AF65-F5344CB8AC3E}">
        <p14:creationId xmlns:p14="http://schemas.microsoft.com/office/powerpoint/2010/main" val="10873002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3288867" cy="720436"/>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Post Offices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86690"/>
            <a:ext cx="6169891" cy="5971309"/>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Continuing down Main Street, we pass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Post Office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right – shown in the photograph.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Miss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Piggots</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lived here, and delivered the post. Their brother was a cobbler.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Another Post Office existed by the current post box, in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Dorley</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opposite, with a shop known after its owner as Shepherd’s Shop. This closed around 1987, and lead to the establishment of the current Village Shop.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Next to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Dorley</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House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is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Bakery</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once </a:t>
            </a:r>
            <a:r>
              <a:rPr lang="en-GB" sz="2200" dirty="0">
                <a:latin typeface="Century Gothic" panose="020B0502020202020204" pitchFamily="34" charset="0"/>
                <a:ea typeface="Calibri" panose="020F0502020204030204" pitchFamily="34" charset="0"/>
                <a:cs typeface="Times New Roman" panose="02020603050405020304" pitchFamily="18" charset="0"/>
              </a:rPr>
              <a:t>Lay’s Bakery, and then the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home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Fred Harris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painter and decorator, until his death in 2001.</a:t>
            </a:r>
          </a:p>
          <a:p>
            <a:endParaRPr lang="en-GB" sz="40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pic>
        <p:nvPicPr>
          <p:cNvPr id="8" name="Picture 7">
            <a:extLst>
              <a:ext uri="{FF2B5EF4-FFF2-40B4-BE49-F238E27FC236}">
                <a16:creationId xmlns:a16="http://schemas.microsoft.com/office/drawing/2014/main" id="{ED9BCA26-6F17-454C-977D-F1E458C759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89964" y="0"/>
            <a:ext cx="5902036" cy="6826688"/>
          </a:xfrm>
          <a:prstGeom prst="rect">
            <a:avLst/>
          </a:prstGeom>
        </p:spPr>
      </p:pic>
    </p:spTree>
    <p:extLst>
      <p:ext uri="{BB962C8B-B14F-4D97-AF65-F5344CB8AC3E}">
        <p14:creationId xmlns:p14="http://schemas.microsoft.com/office/powerpoint/2010/main" val="35246975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3143D0-2F11-49A0-9C43-1D20CE4EE3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68918" y="-196645"/>
            <a:ext cx="5754255" cy="6311300"/>
          </a:xfrm>
          <a:prstGeom prst="rect">
            <a:avLst/>
          </a:prstGeom>
        </p:spPr>
      </p:pic>
    </p:spTree>
    <p:extLst>
      <p:ext uri="{BB962C8B-B14F-4D97-AF65-F5344CB8AC3E}">
        <p14:creationId xmlns:p14="http://schemas.microsoft.com/office/powerpoint/2010/main" val="4028766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3288867" cy="720436"/>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Post Offices</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1087582"/>
            <a:ext cx="3454400" cy="5770418"/>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in a few minutes,</a:t>
            </a:r>
            <a:r>
              <a:rPr lang="en-GB" sz="2200" b="1" dirty="0">
                <a:latin typeface="Century Gothic" panose="020B0502020202020204" pitchFamily="34" charset="0"/>
                <a:ea typeface="Calibri" panose="020F0502020204030204" pitchFamily="34" charset="0"/>
                <a:cs typeface="Times New Roman" panose="02020603050405020304" pitchFamily="18" charset="0"/>
              </a:rPr>
              <a:t> on the way to the Green,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 will pass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Cross Tree House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photograph shows it also as a Post Office – which explains why there is an old telephone box directly outside.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Clearly they were not all  operational at the same time, less than 50 yards apart, but why so many</a:t>
            </a:r>
            <a:r>
              <a:rPr lang="en-GB" sz="2200" dirty="0">
                <a:effectLst/>
                <a:ea typeface="Calibri" panose="020F0502020204030204" pitchFamily="34" charset="0"/>
                <a:cs typeface="Times New Roman" panose="02020603050405020304" pitchFamily="18" charset="0"/>
              </a:rPr>
              <a:t>? </a:t>
            </a:r>
          </a:p>
          <a:p>
            <a:endParaRPr lang="en-GB" dirty="0"/>
          </a:p>
        </p:txBody>
      </p:sp>
      <p:pic>
        <p:nvPicPr>
          <p:cNvPr id="8" name="Picture Placeholder 7">
            <a:extLst>
              <a:ext uri="{FF2B5EF4-FFF2-40B4-BE49-F238E27FC236}">
                <a16:creationId xmlns:a16="http://schemas.microsoft.com/office/drawing/2014/main" id="{F329E7C2-2D6C-4323-907D-260766637C9D}"/>
              </a:ext>
            </a:extLst>
          </p:cNvPr>
          <p:cNvPicPr>
            <a:picLocks noGrp="1" noChangeAspect="1"/>
          </p:cNvPicPr>
          <p:nvPr>
            <p:ph type="pic" idx="1"/>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3506689" y="0"/>
            <a:ext cx="8685311" cy="6858000"/>
          </a:xfrm>
        </p:spPr>
      </p:pic>
    </p:spTree>
    <p:extLst>
      <p:ext uri="{BB962C8B-B14F-4D97-AF65-F5344CB8AC3E}">
        <p14:creationId xmlns:p14="http://schemas.microsoft.com/office/powerpoint/2010/main" val="25294047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EE4D3-E529-431A-BA01-E4A690E0D2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85752" y="517683"/>
            <a:ext cx="9130945" cy="6576291"/>
          </a:xfrm>
          <a:prstGeom prst="rect">
            <a:avLst/>
          </a:prstGeom>
        </p:spPr>
      </p:pic>
    </p:spTree>
    <p:extLst>
      <p:ext uri="{BB962C8B-B14F-4D97-AF65-F5344CB8AC3E}">
        <p14:creationId xmlns:p14="http://schemas.microsoft.com/office/powerpoint/2010/main" val="34935050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5BACED-0B1A-4059-8CB9-8C9C70E3B9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7285" y="443345"/>
            <a:ext cx="8674715" cy="6169891"/>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6503121" cy="6465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Plough, now La Fontana</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84382"/>
            <a:ext cx="3500582" cy="5973618"/>
          </a:xfrm>
        </p:spPr>
        <p:txBody>
          <a:bodyPr>
            <a:normAutofit lnSpcReduction="10000"/>
          </a:bodyPr>
          <a:lstStyle/>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Without crossing the dangerous A338</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La Fontana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is clearly ahead.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But not that long ago East Hanney had its own Plough Inn – as shown in this photograph, maybe from the 1900s.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It continued </a:t>
            </a:r>
            <a:r>
              <a:rPr lang="en-GB" sz="2000" dirty="0">
                <a:latin typeface="Century Gothic" panose="020B0502020202020204" pitchFamily="34" charset="0"/>
                <a:ea typeface="Calibri" panose="020F0502020204030204" pitchFamily="34" charset="0"/>
                <a:cs typeface="Times New Roman" panose="02020603050405020304" pitchFamily="18" charset="0"/>
              </a:rPr>
              <a:t>with this name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until the 1960s, when it became a restaurant, “The Vintage Car” (with a vintage car outside), but, soon after, the owner discovered that there was already one of the same name in Oxford, so it became simply “The Vintage”. It changed again to </a:t>
            </a:r>
            <a:r>
              <a:rPr lang="en-GB" sz="2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La Fontana</a:t>
            </a:r>
            <a:r>
              <a:rPr lang="en-GB" sz="2000" dirty="0">
                <a:solidFill>
                  <a:srgbClr val="7030A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(The Fountain) in the 1990s, becoming the Italian restaurant and hotel.</a:t>
            </a:r>
          </a:p>
          <a:p>
            <a:endParaRPr lang="en-GB" dirty="0"/>
          </a:p>
        </p:txBody>
      </p:sp>
    </p:spTree>
    <p:extLst>
      <p:ext uri="{BB962C8B-B14F-4D97-AF65-F5344CB8AC3E}">
        <p14:creationId xmlns:p14="http://schemas.microsoft.com/office/powerpoint/2010/main" val="136838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EC7258A-7123-4402-9962-A66A8AC2F5BC}"/>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0" y="0"/>
            <a:ext cx="3491345" cy="6858000"/>
          </a:xfrm>
        </p:spPr>
        <p:txBody>
          <a:bodyPr>
            <a:noAutofit/>
          </a:bodyPr>
          <a:lstStyle/>
          <a:p>
            <a:r>
              <a:rPr lang="en-GB" sz="2200" dirty="0">
                <a:latin typeface="Century Gothic" panose="020B0502020202020204" pitchFamily="34" charset="0"/>
              </a:rPr>
              <a:t>But keen observers will see that this view of the church shows the original castellated tower.</a:t>
            </a:r>
          </a:p>
          <a:p>
            <a:r>
              <a:rPr lang="en-GB" sz="2200" dirty="0">
                <a:latin typeface="Century Gothic" panose="020B0502020202020204" pitchFamily="34" charset="0"/>
              </a:rPr>
              <a:t> </a:t>
            </a:r>
          </a:p>
          <a:p>
            <a:r>
              <a:rPr lang="en-GB" sz="2200" dirty="0">
                <a:latin typeface="Century Gothic" panose="020B0502020202020204" pitchFamily="34" charset="0"/>
              </a:rPr>
              <a:t>This fell into disrepair, and the top 6ft was demolished (or it collapsed, according to some versions) in the late 1930s. Many of the stones are still visible in some West Hanney gardens. </a:t>
            </a:r>
          </a:p>
        </p:txBody>
      </p:sp>
    </p:spTree>
    <p:extLst>
      <p:ext uri="{BB962C8B-B14F-4D97-AF65-F5344CB8AC3E}">
        <p14:creationId xmlns:p14="http://schemas.microsoft.com/office/powerpoint/2010/main" val="20596388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656DA-8A62-4DD9-9BDC-62E7083479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01455" y="31396"/>
            <a:ext cx="9790545" cy="6826604"/>
          </a:xfrm>
          <a:prstGeom prst="rect">
            <a:avLst/>
          </a:prstGeom>
        </p:spPr>
      </p:pic>
    </p:spTree>
    <p:extLst>
      <p:ext uri="{BB962C8B-B14F-4D97-AF65-F5344CB8AC3E}">
        <p14:creationId xmlns:p14="http://schemas.microsoft.com/office/powerpoint/2010/main" val="28279337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AAAFAA-D05D-461B-B6D9-14EE9F811C0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2817812" cy="6465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Crown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56672"/>
            <a:ext cx="3500582" cy="6001328"/>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But walk a small way up the A338 and on your left is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…another pub,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Crown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Yes, until not long ago the Hanneys had five of them!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latin typeface="Century Gothic" panose="020B0502020202020204" pitchFamily="34" charset="0"/>
                <a:cs typeface="Times New Roman" panose="02020603050405020304" pitchFamily="18" charset="0"/>
              </a:rPr>
              <a:t>The landlords of </a:t>
            </a:r>
            <a:r>
              <a:rPr lang="en-GB" sz="2200" i="1" dirty="0">
                <a:latin typeface="Century Gothic" panose="020B0502020202020204" pitchFamily="34" charset="0"/>
                <a:cs typeface="Times New Roman" panose="02020603050405020304" pitchFamily="18" charset="0"/>
              </a:rPr>
              <a:t>The Crown </a:t>
            </a:r>
            <a:r>
              <a:rPr lang="en-GB" sz="2200" dirty="0">
                <a:latin typeface="Century Gothic" panose="020B0502020202020204" pitchFamily="34" charset="0"/>
                <a:cs typeface="Times New Roman" panose="02020603050405020304" pitchFamily="18" charset="0"/>
              </a:rPr>
              <a:t>seemed to flourish, as per this photograph of the </a:t>
            </a:r>
            <a:r>
              <a:rPr lang="en-GB" sz="2200" i="1" dirty="0">
                <a:latin typeface="Century Gothic" panose="020B0502020202020204" pitchFamily="34" charset="0"/>
                <a:cs typeface="Times New Roman" panose="02020603050405020304" pitchFamily="18" charset="0"/>
              </a:rPr>
              <a:t>Butcher</a:t>
            </a:r>
            <a:r>
              <a:rPr lang="en-GB" sz="2200" dirty="0">
                <a:latin typeface="Century Gothic" panose="020B0502020202020204" pitchFamily="34" charset="0"/>
                <a:cs typeface="Times New Roman" panose="02020603050405020304" pitchFamily="18" charset="0"/>
              </a:rPr>
              <a:t> family in 1904,</a:t>
            </a:r>
          </a:p>
          <a:p>
            <a:r>
              <a:rPr lang="en-GB" sz="2200" dirty="0">
                <a:latin typeface="Century Gothic" panose="020B0502020202020204" pitchFamily="34" charset="0"/>
                <a:cs typeface="Times New Roman" panose="02020603050405020304" pitchFamily="18" charset="0"/>
              </a:rPr>
              <a:t>  - although not actually taken at </a:t>
            </a:r>
            <a:r>
              <a:rPr lang="en-GB" sz="2200" i="1" dirty="0">
                <a:latin typeface="Century Gothic" panose="020B0502020202020204" pitchFamily="34" charset="0"/>
                <a:cs typeface="Times New Roman" panose="02020603050405020304" pitchFamily="18" charset="0"/>
              </a:rPr>
              <a:t>The Crown</a:t>
            </a:r>
            <a:r>
              <a:rPr lang="en-GB" sz="2200" dirty="0">
                <a:latin typeface="Century Gothic" panose="020B050202020202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3365768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AAAFAA-D05D-461B-B6D9-14EE9F811C0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526540" cy="646545"/>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r>
              <a:rPr lang="en-GB" dirty="0">
                <a:latin typeface="Copperplate Gothic Light" panose="020E0507020206020404" pitchFamily="34" charset="0"/>
              </a:rPr>
              <a:t>The Crown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56672"/>
            <a:ext cx="3500582" cy="6001328"/>
          </a:xfrm>
        </p:spPr>
        <p:txBody>
          <a:bodyPr>
            <a:normAutofit lnSpcReduction="10000"/>
          </a:bodyPr>
          <a:lstStyle/>
          <a:p>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Crown </a:t>
            </a:r>
            <a:r>
              <a:rPr lang="en-GB" sz="2200" dirty="0">
                <a:latin typeface="Century Gothic" panose="020B0502020202020204" pitchFamily="34" charset="0"/>
                <a:cs typeface="Times New Roman" panose="02020603050405020304" pitchFamily="18" charset="0"/>
              </a:rPr>
              <a:t>seemed to play an important part of village life. </a:t>
            </a:r>
            <a:r>
              <a:rPr lang="en-GB" sz="2200" dirty="0">
                <a:latin typeface="Century Gothic" panose="020B0502020202020204" pitchFamily="34" charset="0"/>
                <a:ea typeface="Calibri" panose="020F0502020204030204" pitchFamily="34" charset="0"/>
                <a:cs typeface="Times New Roman" panose="02020603050405020304" pitchFamily="18" charset="0"/>
              </a:rPr>
              <a:t>I</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n June 1877 the Hanney Parochial Magazine records </a:t>
            </a:r>
          </a:p>
          <a:p>
            <a:pPr algn="ct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The Hanney Foresters Benefit Club held their annual feast at The Crown on Thursday in Whitsun week. Headed by the Wantage Band the members walked in procession to the Parish Church where prayers were read and a sermon preached”. </a:t>
            </a:r>
            <a:endParaRPr lang="en-GB" sz="20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became a private house,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The Old Crown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in 1997.</a:t>
            </a:r>
          </a:p>
          <a:p>
            <a:endParaRPr lang="en-GB" dirty="0"/>
          </a:p>
        </p:txBody>
      </p:sp>
    </p:spTree>
    <p:extLst>
      <p:ext uri="{BB962C8B-B14F-4D97-AF65-F5344CB8AC3E}">
        <p14:creationId xmlns:p14="http://schemas.microsoft.com/office/powerpoint/2010/main" val="16188982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09F226-5DC4-428C-BF08-ACB473BDD34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57897" y="110836"/>
            <a:ext cx="3196503" cy="52647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latin typeface="Copperplate Gothic Light" panose="020E0507020206020404" pitchFamily="34" charset="0"/>
              </a:rPr>
              <a:t>Five Shoot</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01254"/>
            <a:ext cx="3500582" cy="6056746"/>
          </a:xfrm>
        </p:spPr>
        <p:txBody>
          <a:bodyPr>
            <a:normAutofit/>
          </a:bodyPr>
          <a:lstStyle/>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Turning back</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y</a:t>
            </a:r>
            <a:r>
              <a:rPr lang="en-GB" sz="2000" b="1" dirty="0">
                <a:latin typeface="Century Gothic" panose="020B0502020202020204" pitchFamily="34" charset="0"/>
                <a:ea typeface="Calibri" panose="020F0502020204030204" pitchFamily="34" charset="0"/>
                <a:cs typeface="Times New Roman" panose="02020603050405020304" pitchFamily="18" charset="0"/>
              </a:rPr>
              <a:t>ou are now at 'Five Shoot’. </a:t>
            </a:r>
            <a:r>
              <a:rPr lang="en-GB" sz="2000" dirty="0">
                <a:latin typeface="Century Gothic" panose="020B0502020202020204" pitchFamily="34" charset="0"/>
                <a:ea typeface="Calibri" panose="020F0502020204030204" pitchFamily="34" charset="0"/>
                <a:cs typeface="Times New Roman" panose="02020603050405020304" pitchFamily="18" charset="0"/>
              </a:rPr>
              <a:t>Some say it gained its name from an execution in the Civil War … but more prosaically, a meeting of five roads! </a:t>
            </a:r>
          </a:p>
          <a:p>
            <a:endParaRPr lang="en-GB" sz="2000" dirty="0">
              <a:latin typeface="Century Gothic" panose="020B0502020202020204" pitchFamily="34" charset="0"/>
              <a:ea typeface="Calibri" panose="020F0502020204030204" pitchFamily="34" charset="0"/>
              <a:cs typeface="Times New Roman" panose="02020603050405020304" pitchFamily="18" charset="0"/>
            </a:endParaRPr>
          </a:p>
          <a:p>
            <a:r>
              <a:rPr lang="en-GB" sz="2000" dirty="0">
                <a:latin typeface="Century Gothic" panose="020B0502020202020204" pitchFamily="34" charset="0"/>
                <a:ea typeface="Calibri" panose="020F0502020204030204" pitchFamily="34" charset="0"/>
                <a:cs typeface="Times New Roman" panose="02020603050405020304" pitchFamily="18" charset="0"/>
              </a:rPr>
              <a:t>Y</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ou can get some idea of the agricultural heart of East Hanney where, at the end of the nineteenth century there were nine working farms, and as many again in West Hanney.</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Imagine how different the noises, smells, the roads and tracks would have been from dawn to dusk. </a:t>
            </a:r>
          </a:p>
          <a:p>
            <a:endParaRPr lang="en-GB" dirty="0"/>
          </a:p>
        </p:txBody>
      </p:sp>
    </p:spTree>
    <p:extLst>
      <p:ext uri="{BB962C8B-B14F-4D97-AF65-F5344CB8AC3E}">
        <p14:creationId xmlns:p14="http://schemas.microsoft.com/office/powerpoint/2010/main" val="8133546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309F226-5DC4-428C-BF08-ACB473BDD34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3196503" cy="52647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pPr algn="ctr"/>
            <a:r>
              <a:rPr lang="en-GB" dirty="0">
                <a:latin typeface="Copperplate Gothic Light" panose="020E0507020206020404" pitchFamily="34" charset="0"/>
              </a:rPr>
              <a:t>Five Shoot</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01254"/>
            <a:ext cx="3500582" cy="6056746"/>
          </a:xfrm>
        </p:spPr>
        <p:txBody>
          <a:bodyPr>
            <a:normAutofit/>
          </a:bodyPr>
          <a:lstStyle/>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front you will see a railed off garden. This is where the ashes of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James Holmes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were laid to rest.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It was the site of a very old blacksmith business run by generations of the Cox family.</a:t>
            </a:r>
          </a:p>
          <a:p>
            <a:endParaRPr lang="en-GB" dirty="0"/>
          </a:p>
        </p:txBody>
      </p:sp>
    </p:spTree>
    <p:extLst>
      <p:ext uri="{BB962C8B-B14F-4D97-AF65-F5344CB8AC3E}">
        <p14:creationId xmlns:p14="http://schemas.microsoft.com/office/powerpoint/2010/main" val="315357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B5910-EDF0-4C3D-9480-8960B82857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18245" y="0"/>
            <a:ext cx="9373755" cy="6858000"/>
          </a:xfrm>
          <a:prstGeom prst="rect">
            <a:avLst/>
          </a:prstGeom>
        </p:spPr>
      </p:pic>
    </p:spTree>
    <p:extLst>
      <p:ext uri="{BB962C8B-B14F-4D97-AF65-F5344CB8AC3E}">
        <p14:creationId xmlns:p14="http://schemas.microsoft.com/office/powerpoint/2010/main" val="28595441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8C28F8-B3FB-4A91-866B-20C771190C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6197" y="0"/>
            <a:ext cx="8145804" cy="5541818"/>
          </a:xfrm>
          <a:prstGeom prst="rect">
            <a:avLst/>
          </a:prstGeo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600431" cy="803564"/>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East Hanney Green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949035"/>
            <a:ext cx="4008582" cy="5788892"/>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Heading to the right into East Hanney Green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we see a row of old thatched cottages.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the late 19</a:t>
            </a:r>
            <a:r>
              <a:rPr lang="en-GB" sz="2200"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century they were owned by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James Holmes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and housed five families at very reasonable rents. Now there are only two cottages.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cottages overlooked a sawpit, and a village swing erected by the Parish Council.</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There was also an enormous spreading elm tree, so big it had a seat within it.</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a:t>
            </a:r>
          </a:p>
          <a:p>
            <a:endParaRPr lang="en-GB" dirty="0"/>
          </a:p>
        </p:txBody>
      </p:sp>
      <p:sp>
        <p:nvSpPr>
          <p:cNvPr id="9" name="Text Placeholder 3">
            <a:extLst>
              <a:ext uri="{FF2B5EF4-FFF2-40B4-BE49-F238E27FC236}">
                <a16:creationId xmlns:a16="http://schemas.microsoft.com/office/drawing/2014/main" id="{6130EE88-ED33-4105-A599-2662E1800A9D}"/>
              </a:ext>
            </a:extLst>
          </p:cNvPr>
          <p:cNvSpPr txBox="1">
            <a:spLocks/>
          </p:cNvSpPr>
          <p:nvPr/>
        </p:nvSpPr>
        <p:spPr>
          <a:xfrm>
            <a:off x="4216401" y="5772729"/>
            <a:ext cx="7975599" cy="7943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GB" sz="2200" dirty="0">
                <a:latin typeface="Century Gothic" panose="020B0502020202020204" pitchFamily="34" charset="0"/>
                <a:ea typeface="Calibri" panose="020F0502020204030204" pitchFamily="34" charset="0"/>
                <a:cs typeface="Times New Roman" panose="02020603050405020304" pitchFamily="18" charset="0"/>
              </a:rPr>
              <a:t>Every year a fair came, and Hanney Feast was a special few days which re-united families from near and far.</a:t>
            </a:r>
          </a:p>
          <a:p>
            <a:endParaRPr lang="en-GB" dirty="0"/>
          </a:p>
        </p:txBody>
      </p:sp>
    </p:spTree>
    <p:extLst>
      <p:ext uri="{BB962C8B-B14F-4D97-AF65-F5344CB8AC3E}">
        <p14:creationId xmlns:p14="http://schemas.microsoft.com/office/powerpoint/2010/main" val="42008566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689AFA-646E-482E-A9A7-1FE4CA83BF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7358" y="0"/>
            <a:ext cx="10284642" cy="6858000"/>
          </a:xfrm>
          <a:prstGeom prst="rect">
            <a:avLst/>
          </a:prstGeom>
        </p:spPr>
      </p:pic>
    </p:spTree>
    <p:extLst>
      <p:ext uri="{BB962C8B-B14F-4D97-AF65-F5344CB8AC3E}">
        <p14:creationId xmlns:p14="http://schemas.microsoft.com/office/powerpoint/2010/main" val="178791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006939-F8F5-45D7-8DD4-4D391B077AF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979121" cy="655782"/>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East Hanney Green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19728"/>
            <a:ext cx="3500582" cy="6038272"/>
          </a:xfrm>
        </p:spPr>
        <p:txBody>
          <a:bodyPr>
            <a:normAutofit/>
          </a:bodyPr>
          <a:lstStyle/>
          <a:p>
            <a:r>
              <a:rPr lang="en-GB" sz="2200" b="1" dirty="0">
                <a:latin typeface="Century Gothic" panose="020B0502020202020204" pitchFamily="34" charset="0"/>
                <a:ea typeface="Calibri" panose="020F0502020204030204" pitchFamily="34" charset="0"/>
                <a:cs typeface="Times New Roman" panose="02020603050405020304" pitchFamily="18" charset="0"/>
              </a:rPr>
              <a:t>At the top of</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dirty="0">
                <a:latin typeface="Century Gothic" panose="020B0502020202020204" pitchFamily="34" charset="0"/>
                <a:ea typeface="Calibri" panose="020F0502020204030204" pitchFamily="34" charset="0"/>
                <a:cs typeface="Times New Roman" panose="02020603050405020304" pitchFamily="18" charset="0"/>
              </a:rPr>
              <a:t>T</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he Green we come to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Varlins</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 late Victorian house from 1889. </a:t>
            </a:r>
          </a:p>
          <a:p>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Further ahead,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at the corner of Ashfields Lane</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another bakery can just be seen – this one was run until recently by Ted “the Bread” Carter.  </a:t>
            </a:r>
          </a:p>
          <a:p>
            <a:endParaRPr lang="en-GB" dirty="0"/>
          </a:p>
        </p:txBody>
      </p:sp>
    </p:spTree>
    <p:extLst>
      <p:ext uri="{BB962C8B-B14F-4D97-AF65-F5344CB8AC3E}">
        <p14:creationId xmlns:p14="http://schemas.microsoft.com/office/powerpoint/2010/main" val="6431642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9006939-F8F5-45D7-8DD4-4D391B077AF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4979121" cy="655782"/>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a:latin typeface="Copperplate Gothic Light" panose="020E0507020206020404" pitchFamily="34" charset="0"/>
              </a:rPr>
              <a:t>East Hanney Green</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19728"/>
            <a:ext cx="3500582" cy="6038272"/>
          </a:xfrm>
        </p:spPr>
        <p:txBody>
          <a:bodyPr>
            <a:normAutofit/>
          </a:bodyPr>
          <a:lstStyle/>
          <a:p>
            <a:r>
              <a:rPr lang="en-GB" sz="2200" dirty="0">
                <a:latin typeface="Century Gothic" panose="020B0502020202020204" pitchFamily="34" charset="0"/>
                <a:ea typeface="Calibri" panose="020F0502020204030204" pitchFamily="34" charset="0"/>
                <a:cs typeface="Times New Roman" panose="02020603050405020304" pitchFamily="18" charset="0"/>
              </a:rPr>
              <a:t>A surprise: i</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n 1956 some old aircraft wings were found </a:t>
            </a:r>
            <a:r>
              <a:rPr lang="en-GB" sz="2200" dirty="0">
                <a:latin typeface="Century Gothic" panose="020B0502020202020204" pitchFamily="34" charset="0"/>
                <a:ea typeface="Calibri" panose="020F0502020204030204" pitchFamily="34" charset="0"/>
                <a:cs typeface="Times New Roman" panose="02020603050405020304" pitchFamily="18" charset="0"/>
              </a:rPr>
              <a:t>on</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the inside walls of </a:t>
            </a:r>
            <a:r>
              <a:rPr lang="en-GB" sz="2200" dirty="0">
                <a:latin typeface="Century Gothic" panose="020B0502020202020204" pitchFamily="34" charset="0"/>
                <a:ea typeface="Calibri" panose="020F0502020204030204" pitchFamily="34" charset="0"/>
                <a:cs typeface="Times New Roman" panose="02020603050405020304" pitchFamily="18" charset="0"/>
              </a:rPr>
              <a:t>the black wooden barn just visible to the left of the photograph</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a:t>
            </a:r>
          </a:p>
          <a:p>
            <a:r>
              <a:rPr lang="en-GB" sz="1900" dirty="0">
                <a:latin typeface="Century Gothic" panose="020B0502020202020204" pitchFamily="34" charset="0"/>
                <a:ea typeface="Calibri" panose="020F0502020204030204" pitchFamily="34" charset="0"/>
                <a:cs typeface="Times New Roman" panose="02020603050405020304" pitchFamily="18" charset="0"/>
              </a:rPr>
              <a:t>S</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ome were from </a:t>
            </a:r>
            <a:r>
              <a:rPr lang="en-GB" sz="1900" dirty="0" err="1">
                <a:effectLst/>
                <a:latin typeface="Century Gothic" panose="020B0502020202020204" pitchFamily="34" charset="0"/>
                <a:ea typeface="Calibri" panose="020F0502020204030204" pitchFamily="34" charset="0"/>
                <a:cs typeface="Times New Roman" panose="02020603050405020304" pitchFamily="18" charset="0"/>
              </a:rPr>
              <a:t>Sopwith</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 Pups and Camels – British WW1 single-seat biplane fighter aircraft. Others were </a:t>
            </a:r>
            <a:r>
              <a:rPr lang="en-GB" sz="1900" dirty="0">
                <a:latin typeface="Century Gothic" panose="020B0502020202020204" pitchFamily="34" charset="0"/>
                <a:ea typeface="Calibri" panose="020F0502020204030204" pitchFamily="34" charset="0"/>
                <a:cs typeface="Times New Roman" panose="02020603050405020304" pitchFamily="18" charset="0"/>
              </a:rPr>
              <a:t>from D</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e Havilland DH10s, the British twin-engine</a:t>
            </a:r>
            <a:r>
              <a:rPr lang="en-GB" sz="1900" dirty="0">
                <a:latin typeface="Century Gothic" panose="020B0502020202020204" pitchFamily="34" charset="0"/>
                <a:ea typeface="Calibri" panose="020F0502020204030204" pitchFamily="34" charset="0"/>
                <a:cs typeface="Times New Roman" panose="02020603050405020304" pitchFamily="18" charset="0"/>
              </a:rPr>
              <a:t> </a:t>
            </a:r>
            <a:r>
              <a:rPr lang="en-GB" sz="1900" dirty="0">
                <a:effectLst/>
                <a:latin typeface="Century Gothic" panose="020B0502020202020204" pitchFamily="34" charset="0"/>
                <a:ea typeface="Calibri" panose="020F0502020204030204" pitchFamily="34" charset="0"/>
                <a:cs typeface="Times New Roman" panose="02020603050405020304" pitchFamily="18" charset="0"/>
              </a:rPr>
              <a:t>bomber that just missed the end of the First World War.</a:t>
            </a:r>
          </a:p>
          <a:p>
            <a:r>
              <a:rPr lang="en-GB" sz="1900" dirty="0">
                <a:latin typeface="Century Gothic" panose="020B0502020202020204" pitchFamily="34" charset="0"/>
                <a:ea typeface="Calibri" panose="020F0502020204030204" pitchFamily="34" charset="0"/>
                <a:cs typeface="Times New Roman" panose="02020603050405020304" pitchFamily="18" charset="0"/>
              </a:rPr>
              <a:t>Propellers from various aircraft were also found in the farm opposite.</a:t>
            </a:r>
          </a:p>
          <a:p>
            <a:r>
              <a:rPr lang="en-GB" sz="1900" dirty="0">
                <a:effectLst/>
                <a:latin typeface="Century Gothic" panose="020B0502020202020204" pitchFamily="34" charset="0"/>
                <a:ea typeface="Calibri" panose="020F0502020204030204" pitchFamily="34" charset="0"/>
                <a:cs typeface="Times New Roman" panose="02020603050405020304" pitchFamily="18" charset="0"/>
              </a:rPr>
              <a:t>All have been donated to two RAF museums. </a:t>
            </a:r>
          </a:p>
          <a:p>
            <a:endParaRPr lang="en-GB" dirty="0"/>
          </a:p>
        </p:txBody>
      </p:sp>
    </p:spTree>
    <p:extLst>
      <p:ext uri="{BB962C8B-B14F-4D97-AF65-F5344CB8AC3E}">
        <p14:creationId xmlns:p14="http://schemas.microsoft.com/office/powerpoint/2010/main" val="29779398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001AE545-78AC-436C-951E-ACA8EF82C8B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6" name="Text Placeholder 5">
            <a:extLst>
              <a:ext uri="{FF2B5EF4-FFF2-40B4-BE49-F238E27FC236}">
                <a16:creationId xmlns:a16="http://schemas.microsoft.com/office/drawing/2014/main" id="{8814394C-89EF-4EC8-A9CC-23D8AD6E4443}"/>
              </a:ext>
            </a:extLst>
          </p:cNvPr>
          <p:cNvSpPr>
            <a:spLocks noGrp="1"/>
          </p:cNvSpPr>
          <p:nvPr>
            <p:ph type="body" sz="half" idx="2"/>
          </p:nvPr>
        </p:nvSpPr>
        <p:spPr>
          <a:xfrm>
            <a:off x="1" y="-1"/>
            <a:ext cx="3574472" cy="6734175"/>
          </a:xfrm>
        </p:spPr>
        <p:txBody>
          <a:bodyPr>
            <a:noAutofit/>
          </a:bodyPr>
          <a:lstStyle/>
          <a:p>
            <a:r>
              <a:rPr lang="en-GB" sz="2200" dirty="0">
                <a:latin typeface="Century Gothic" panose="020B0502020202020204" pitchFamily="34" charset="0"/>
              </a:rPr>
              <a:t>The church contains many treasures, including medieval brasses. </a:t>
            </a:r>
          </a:p>
          <a:p>
            <a:endParaRPr lang="en-GB" sz="2200" dirty="0">
              <a:latin typeface="Century Gothic" panose="020B0502020202020204" pitchFamily="34" charset="0"/>
            </a:endParaRPr>
          </a:p>
          <a:p>
            <a:r>
              <a:rPr lang="en-GB" sz="2200" dirty="0">
                <a:latin typeface="Century Gothic" panose="020B0502020202020204" pitchFamily="34" charset="0"/>
              </a:rPr>
              <a:t>But maybe most intriguing is the memorial plaque to </a:t>
            </a:r>
          </a:p>
          <a:p>
            <a:r>
              <a:rPr lang="en-GB" sz="2200" i="1" dirty="0">
                <a:latin typeface="Century Gothic" panose="020B0502020202020204" pitchFamily="34" charset="0"/>
              </a:rPr>
              <a:t>Elizabeth Bowles</a:t>
            </a:r>
            <a:r>
              <a:rPr lang="en-GB" sz="2200" dirty="0">
                <a:latin typeface="Century Gothic" panose="020B0502020202020204" pitchFamily="34" charset="0"/>
              </a:rPr>
              <a:t>, who died in 1718, aged 124 years…(</a:t>
            </a:r>
            <a:r>
              <a:rPr lang="en-GB" sz="2200" dirty="0"/>
              <a:t>??</a:t>
            </a:r>
            <a:r>
              <a:rPr lang="en-GB" sz="2200" dirty="0">
                <a:latin typeface="Century Gothic" panose="020B0502020202020204" pitchFamily="34" charset="0"/>
              </a:rPr>
              <a:t>). </a:t>
            </a:r>
          </a:p>
          <a:p>
            <a:endParaRPr lang="en-GB" sz="2200" dirty="0">
              <a:latin typeface="Century Gothic" panose="020B0502020202020204" pitchFamily="34" charset="0"/>
            </a:endParaRPr>
          </a:p>
          <a:p>
            <a:r>
              <a:rPr lang="en-GB" sz="2200" dirty="0">
                <a:latin typeface="Century Gothic" panose="020B0502020202020204" pitchFamily="34" charset="0"/>
              </a:rPr>
              <a:t>This fine church is well worth a separate visit.</a:t>
            </a:r>
          </a:p>
        </p:txBody>
      </p:sp>
    </p:spTree>
    <p:extLst>
      <p:ext uri="{BB962C8B-B14F-4D97-AF65-F5344CB8AC3E}">
        <p14:creationId xmlns:p14="http://schemas.microsoft.com/office/powerpoint/2010/main" val="4752942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EF64EC-9A77-45BB-9B55-FDAB5DFEB5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9240" y="806247"/>
            <a:ext cx="7590502" cy="5296899"/>
          </a:xfrm>
          <a:prstGeom prst="rect">
            <a:avLst/>
          </a:prstGeom>
        </p:spPr>
      </p:pic>
    </p:spTree>
    <p:extLst>
      <p:ext uri="{BB962C8B-B14F-4D97-AF65-F5344CB8AC3E}">
        <p14:creationId xmlns:p14="http://schemas.microsoft.com/office/powerpoint/2010/main" val="11487179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93F7D7-305E-441D-80AC-59AC613E56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98953" y="129310"/>
            <a:ext cx="5793047" cy="4969164"/>
          </a:xfrm>
          <a:prstGeom prst="rect">
            <a:avLst/>
          </a:prstGeom>
          <a:effectLst>
            <a:glow rad="139700">
              <a:schemeClr val="accent3">
                <a:satMod val="175000"/>
                <a:alpha val="40000"/>
              </a:schemeClr>
            </a:glow>
          </a:effectLst>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110837"/>
            <a:ext cx="5967411" cy="1108363"/>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dirty="0" err="1">
                <a:latin typeface="Copperplate Gothic Light" panose="020E0507020206020404" pitchFamily="34" charset="0"/>
              </a:rPr>
              <a:t>Philberd’s</a:t>
            </a:r>
            <a:r>
              <a:rPr lang="en-GB" dirty="0">
                <a:latin typeface="Copperplate Gothic Light" panose="020E0507020206020404" pitchFamily="34" charset="0"/>
              </a:rPr>
              <a:t> Manor, and Lower Mill</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64655" y="1420089"/>
            <a:ext cx="6262254" cy="3835401"/>
          </a:xfrm>
        </p:spPr>
        <p:txBody>
          <a:bodyPr>
            <a:no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Walking left down Halls Lane we pass the entrance to </a:t>
            </a:r>
            <a:r>
              <a:rPr lang="en-GB" sz="2200" i="1" dirty="0" err="1">
                <a:effectLst/>
                <a:latin typeface="Century Gothic" panose="020B0502020202020204" pitchFamily="34" charset="0"/>
                <a:ea typeface="Calibri" panose="020F0502020204030204" pitchFamily="34" charset="0"/>
                <a:cs typeface="Times New Roman" panose="02020603050405020304" pitchFamily="18" charset="0"/>
              </a:rPr>
              <a:t>Philberd’s</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 Manor </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on the right. </a:t>
            </a:r>
          </a:p>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Then we come to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Lower Mill</a:t>
            </a:r>
            <a:r>
              <a:rPr lang="en-GB" sz="2200" dirty="0">
                <a:effectLst/>
                <a:latin typeface="Century Gothic" panose="020B0502020202020204" pitchFamily="34" charset="0"/>
                <a:ea typeface="Calibri" panose="020F0502020204030204" pitchFamily="34" charset="0"/>
                <a:cs typeface="Times New Roman" panose="02020603050405020304" pitchFamily="18" charset="0"/>
              </a:rPr>
              <a:t>. This was built around 1812, on an old site, by </a:t>
            </a:r>
            <a:r>
              <a:rPr lang="en-GB" sz="2200" i="1" dirty="0">
                <a:effectLst/>
                <a:latin typeface="Century Gothic" panose="020B0502020202020204" pitchFamily="34" charset="0"/>
                <a:ea typeface="Calibri" panose="020F0502020204030204" pitchFamily="34" charset="0"/>
                <a:cs typeface="Times New Roman" panose="02020603050405020304" pitchFamily="18" charset="0"/>
              </a:rPr>
              <a:t>Charles Rainsford,</a:t>
            </a:r>
            <a:r>
              <a:rPr lang="en-GB" sz="2200" i="1" dirty="0">
                <a:latin typeface="Century Gothic" panose="020B0502020202020204" pitchFamily="34" charset="0"/>
                <a:ea typeface="Calibri" panose="020F0502020204030204" pitchFamily="34" charset="0"/>
                <a:cs typeface="Times New Roman" panose="02020603050405020304" pitchFamily="18" charset="0"/>
              </a:rPr>
              <a:t> </a:t>
            </a:r>
            <a:r>
              <a:rPr lang="en-GB" sz="2200" dirty="0">
                <a:latin typeface="Century Gothic" panose="020B0502020202020204" pitchFamily="34" charset="0"/>
                <a:ea typeface="Calibri" panose="020F0502020204030204" pitchFamily="34" charset="0"/>
                <a:cs typeface="Times New Roman" panose="02020603050405020304" pitchFamily="18" charset="0"/>
              </a:rPr>
              <a:t>whose name is reflected in that of the nearby cottage.</a:t>
            </a:r>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As with Dandridge’s Mill, there is talk of it, or a previous site, being used as a silk mill – in this case by prisoners from the Napoleonic Wars. This seems unlikely, as certainly this building has all the characteristics of a corn mill. </a:t>
            </a:r>
          </a:p>
        </p:txBody>
      </p:sp>
      <p:sp>
        <p:nvSpPr>
          <p:cNvPr id="9" name="Text Placeholder 3">
            <a:extLst>
              <a:ext uri="{FF2B5EF4-FFF2-40B4-BE49-F238E27FC236}">
                <a16:creationId xmlns:a16="http://schemas.microsoft.com/office/drawing/2014/main" id="{0E7F26FF-D8AB-4CD7-A5E9-4E5867BD6D7F}"/>
              </a:ext>
            </a:extLst>
          </p:cNvPr>
          <p:cNvSpPr txBox="1">
            <a:spLocks/>
          </p:cNvSpPr>
          <p:nvPr/>
        </p:nvSpPr>
        <p:spPr>
          <a:xfrm>
            <a:off x="64655" y="5347855"/>
            <a:ext cx="12127345" cy="1510146"/>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2400" dirty="0">
                <a:latin typeface="Century Gothic" panose="020B0502020202020204" pitchFamily="34" charset="0"/>
                <a:ea typeface="Calibri" panose="020F0502020204030204" pitchFamily="34" charset="0"/>
                <a:cs typeface="Times New Roman" panose="02020603050405020304" pitchFamily="18" charset="0"/>
              </a:rPr>
              <a:t>But again, as with Dandridge’s Mill, it was not initially a commercial success, and </a:t>
            </a:r>
            <a:r>
              <a:rPr lang="en-GB" sz="2400" i="1" dirty="0">
                <a:latin typeface="Century Gothic" panose="020B0502020202020204" pitchFamily="34" charset="0"/>
                <a:ea typeface="Calibri" panose="020F0502020204030204" pitchFamily="34" charset="0"/>
                <a:cs typeface="Times New Roman" panose="02020603050405020304" pitchFamily="18" charset="0"/>
              </a:rPr>
              <a:t>Charles Rainsford </a:t>
            </a:r>
            <a:r>
              <a:rPr lang="en-GB" sz="2400" dirty="0">
                <a:latin typeface="Century Gothic" panose="020B0502020202020204" pitchFamily="34" charset="0"/>
                <a:ea typeface="Calibri" panose="020F0502020204030204" pitchFamily="34" charset="0"/>
                <a:cs typeface="Times New Roman" panose="02020603050405020304" pitchFamily="18" charset="0"/>
              </a:rPr>
              <a:t>went bankrupt. The photograph shows an extract of the sale documentation following his bankruptcy. </a:t>
            </a:r>
          </a:p>
          <a:p>
            <a:r>
              <a:rPr lang="en-GB" sz="2400" dirty="0">
                <a:latin typeface="Century Gothic" panose="020B0502020202020204" pitchFamily="34" charset="0"/>
                <a:ea typeface="Calibri" panose="020F0502020204030204" pitchFamily="34" charset="0"/>
                <a:cs typeface="Times New Roman" panose="02020603050405020304" pitchFamily="18" charset="0"/>
              </a:rPr>
              <a:t>It was later run by the </a:t>
            </a:r>
            <a:r>
              <a:rPr lang="en-GB" sz="2400" i="1" dirty="0">
                <a:latin typeface="Century Gothic" panose="020B0502020202020204" pitchFamily="34" charset="0"/>
                <a:ea typeface="Calibri" panose="020F0502020204030204" pitchFamily="34" charset="0"/>
                <a:cs typeface="Times New Roman" panose="02020603050405020304" pitchFamily="18" charset="0"/>
              </a:rPr>
              <a:t>West</a:t>
            </a:r>
            <a:r>
              <a:rPr lang="en-GB" sz="2400" dirty="0">
                <a:latin typeface="Century Gothic" panose="020B0502020202020204" pitchFamily="34" charset="0"/>
                <a:ea typeface="Calibri" panose="020F0502020204030204" pitchFamily="34" charset="0"/>
                <a:cs typeface="Times New Roman" panose="02020603050405020304" pitchFamily="18" charset="0"/>
              </a:rPr>
              <a:t> family, but was burnt out in 1903 and not used for milling again. It is now a private house.</a:t>
            </a:r>
          </a:p>
          <a:p>
            <a:endParaRPr lang="en-GB" dirty="0"/>
          </a:p>
        </p:txBody>
      </p:sp>
    </p:spTree>
    <p:extLst>
      <p:ext uri="{BB962C8B-B14F-4D97-AF65-F5344CB8AC3E}">
        <p14:creationId xmlns:p14="http://schemas.microsoft.com/office/powerpoint/2010/main" val="23970451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B4228-68CD-433B-BFE9-A0107F1CF1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795" y="629265"/>
            <a:ext cx="5725205" cy="6228736"/>
          </a:xfrm>
          <a:prstGeom prst="rect">
            <a:avLst/>
          </a:prstGeom>
        </p:spPr>
      </p:pic>
      <p:pic>
        <p:nvPicPr>
          <p:cNvPr id="5" name="Picture 4">
            <a:extLst>
              <a:ext uri="{FF2B5EF4-FFF2-40B4-BE49-F238E27FC236}">
                <a16:creationId xmlns:a16="http://schemas.microsoft.com/office/drawing/2014/main" id="{2B4387AD-A39B-4745-87B8-D8FF4D933B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6471787" cy="4316361"/>
          </a:xfrm>
          <a:prstGeom prst="rect">
            <a:avLst/>
          </a:prstGeom>
        </p:spPr>
      </p:pic>
    </p:spTree>
    <p:extLst>
      <p:ext uri="{BB962C8B-B14F-4D97-AF65-F5344CB8AC3E}">
        <p14:creationId xmlns:p14="http://schemas.microsoft.com/office/powerpoint/2010/main" val="251049047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EFF7EE-5065-4E74-83EC-80D5D8FBBF9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5" y="0"/>
            <a:ext cx="4194030" cy="535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GB" dirty="0">
                <a:latin typeface="Copperplate Gothic Light" panose="020E0507020206020404" pitchFamily="34" charset="0"/>
              </a:rPr>
              <a:t>Letcombe Brook</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701964"/>
            <a:ext cx="3509818" cy="6156036"/>
          </a:xfrm>
        </p:spPr>
        <p:txBody>
          <a:bodyPr>
            <a:normAutofit/>
          </a:bodyPr>
          <a:lstStyle/>
          <a:p>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Passing </a:t>
            </a:r>
            <a:r>
              <a:rPr lang="en-GB" sz="2200" b="1" i="1" dirty="0">
                <a:effectLst/>
                <a:latin typeface="Century Gothic" panose="020B0502020202020204" pitchFamily="34" charset="0"/>
                <a:ea typeface="Calibri" panose="020F0502020204030204" pitchFamily="34" charset="0"/>
                <a:cs typeface="Times New Roman" panose="02020603050405020304" pitchFamily="18" charset="0"/>
              </a:rPr>
              <a:t>Lower Mill </a:t>
            </a:r>
            <a:r>
              <a:rPr lang="en-GB" sz="2200" b="1" dirty="0">
                <a:effectLst/>
                <a:latin typeface="Century Gothic" panose="020B0502020202020204" pitchFamily="34" charset="0"/>
                <a:ea typeface="Calibri" panose="020F0502020204030204" pitchFamily="34" charset="0"/>
                <a:cs typeface="Times New Roman" panose="02020603050405020304" pitchFamily="18" charset="0"/>
              </a:rPr>
              <a:t>to your right, walk down the footpath at the side of Letcombe Brook.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But this is also not without history!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In 1896 a committee resolved to provide a bathing place between the Iron Bridge and Lower Mill. A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a:t>
            </a:r>
            <a:r>
              <a:rPr lang="en-GB" sz="2000" i="1" dirty="0">
                <a:effectLst/>
                <a:latin typeface="Century Gothic" panose="020B0502020202020204" pitchFamily="34" charset="0"/>
                <a:ea typeface="Calibri" panose="020F0502020204030204" pitchFamily="34" charset="0"/>
                <a:cs typeface="Times New Roman" panose="02020603050405020304" pitchFamily="18" charset="0"/>
              </a:rPr>
              <a:t>sturdy corrugated iron structure about 12 yards square was constructed…and the stream depth controlled by the miller”. </a:t>
            </a:r>
          </a:p>
          <a:p>
            <a:r>
              <a:rPr lang="en-GB" sz="2200" dirty="0">
                <a:effectLst/>
                <a:latin typeface="Century Gothic" panose="020B0502020202020204" pitchFamily="34" charset="0"/>
                <a:ea typeface="Calibri" panose="020F0502020204030204" pitchFamily="34" charset="0"/>
                <a:cs typeface="Times New Roman" panose="02020603050405020304" pitchFamily="18" charset="0"/>
              </a:rPr>
              <a:t>Access was via Snuggs Lane – then called “Bath Lane”. </a:t>
            </a:r>
            <a:endParaRPr lang="en-GB" sz="2200" dirty="0">
              <a:latin typeface="Century Gothic" panose="020B0502020202020204" pitchFamily="34" charset="0"/>
            </a:endParaRPr>
          </a:p>
        </p:txBody>
      </p:sp>
    </p:spTree>
    <p:extLst>
      <p:ext uri="{BB962C8B-B14F-4D97-AF65-F5344CB8AC3E}">
        <p14:creationId xmlns:p14="http://schemas.microsoft.com/office/powerpoint/2010/main" val="26081463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FEFF7EE-5065-4E74-83EC-80D5D8FBBF9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6689" y="0"/>
            <a:ext cx="8685311" cy="6858000"/>
          </a:xfrm>
        </p:spPr>
      </p:pic>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5" y="0"/>
            <a:ext cx="3353520" cy="535709"/>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dirty="0">
                <a:latin typeface="Copperplate Gothic Light" panose="020E0507020206020404" pitchFamily="34" charset="0"/>
              </a:rPr>
              <a:t>Iron Bridge</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1" y="884382"/>
            <a:ext cx="3509818" cy="5973618"/>
          </a:xfrm>
        </p:spPr>
        <p:txBody>
          <a:bodyPr>
            <a:normAutofit lnSpcReduction="10000"/>
          </a:bodyPr>
          <a:lstStyle/>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We soon come to the “Iron Bridge” across the brook. </a:t>
            </a:r>
          </a:p>
          <a:p>
            <a:r>
              <a:rPr lang="en-GB" sz="2000" dirty="0">
                <a:effectLst/>
                <a:latin typeface="Century Gothic" panose="020B0502020202020204" pitchFamily="34" charset="0"/>
                <a:ea typeface="Calibri" panose="020F0502020204030204" pitchFamily="34" charset="0"/>
                <a:cs typeface="Times New Roman" panose="02020603050405020304" pitchFamily="18" charset="0"/>
              </a:rPr>
              <a:t>Read </a:t>
            </a:r>
            <a:r>
              <a:rPr lang="en-GB" sz="2000" dirty="0">
                <a:latin typeface="Century Gothic" panose="020B0502020202020204" pitchFamily="34" charset="0"/>
                <a:cs typeface="Times New Roman" panose="02020603050405020304" pitchFamily="18" charset="0"/>
              </a:rPr>
              <a:t>the signboard for the full story of the bathing place.  </a:t>
            </a:r>
          </a:p>
          <a:p>
            <a:r>
              <a:rPr lang="en-GB" sz="2000" dirty="0">
                <a:latin typeface="Century Gothic" panose="020B0502020202020204" pitchFamily="34" charset="0"/>
                <a:cs typeface="Times New Roman" panose="02020603050405020304" pitchFamily="18" charset="0"/>
              </a:rPr>
              <a:t>The bridge was built, probably by Wantage Engineering, in the late 19th century, with turnstiles at each end to prevent cows coming into East Hanney. </a:t>
            </a:r>
          </a:p>
          <a:p>
            <a:r>
              <a:rPr lang="en-GB" sz="2000" dirty="0">
                <a:latin typeface="Century Gothic" panose="020B0502020202020204" pitchFamily="34" charset="0"/>
                <a:cs typeface="Times New Roman" panose="02020603050405020304" pitchFamily="18" charset="0"/>
              </a:rPr>
              <a:t>Look closely at this photograph and you can see one of the turnstiles reflected on the surface of the stream! They were removed in the 1940s. </a:t>
            </a:r>
          </a:p>
          <a:p>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Turn right, and you are heading back </a:t>
            </a:r>
            <a:r>
              <a:rPr lang="en-GB" sz="2000" b="1" dirty="0">
                <a:latin typeface="Century Gothic" panose="020B0502020202020204" pitchFamily="34" charset="0"/>
                <a:ea typeface="Calibri" panose="020F0502020204030204" pitchFamily="34" charset="0"/>
                <a:cs typeface="Times New Roman" panose="02020603050405020304" pitchFamily="18" charset="0"/>
              </a:rPr>
              <a:t>to</a:t>
            </a: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 Hanney War Memorial Hall.</a:t>
            </a:r>
          </a:p>
          <a:p>
            <a:endParaRPr lang="en-GB" dirty="0"/>
          </a:p>
        </p:txBody>
      </p:sp>
    </p:spTree>
    <p:extLst>
      <p:ext uri="{BB962C8B-B14F-4D97-AF65-F5344CB8AC3E}">
        <p14:creationId xmlns:p14="http://schemas.microsoft.com/office/powerpoint/2010/main" val="27742309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FB29-F582-473E-9287-93B44863A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58084" y="-411983"/>
            <a:ext cx="8433916" cy="6483754"/>
          </a:xfrm>
          <a:prstGeom prst="rect">
            <a:avLst/>
          </a:prstGeom>
        </p:spPr>
      </p:pic>
    </p:spTree>
    <p:extLst>
      <p:ext uri="{BB962C8B-B14F-4D97-AF65-F5344CB8AC3E}">
        <p14:creationId xmlns:p14="http://schemas.microsoft.com/office/powerpoint/2010/main" val="772083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FB29-F582-473E-9287-93B44863A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5" t="-1218" r="-819"/>
          <a:stretch/>
        </p:blipFill>
        <p:spPr>
          <a:xfrm>
            <a:off x="1759878" y="-90436"/>
            <a:ext cx="10432122" cy="6948435"/>
          </a:xfrm>
          <a:prstGeom prst="rect">
            <a:avLst/>
          </a:prstGeom>
        </p:spPr>
      </p:pic>
    </p:spTree>
    <p:extLst>
      <p:ext uri="{BB962C8B-B14F-4D97-AF65-F5344CB8AC3E}">
        <p14:creationId xmlns:p14="http://schemas.microsoft.com/office/powerpoint/2010/main" val="29427747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B42-225C-4466-9DA7-EA81CB1D283C}"/>
              </a:ext>
            </a:extLst>
          </p:cNvPr>
          <p:cNvSpPr>
            <a:spLocks noGrp="1"/>
          </p:cNvSpPr>
          <p:nvPr>
            <p:ph type="title"/>
          </p:nvPr>
        </p:nvSpPr>
        <p:spPr>
          <a:xfrm>
            <a:off x="239424" y="0"/>
            <a:ext cx="11721667" cy="1600200"/>
          </a:xfrm>
          <a:solidFill>
            <a:schemeClr val="accent5">
              <a:lumMod val="40000"/>
              <a:lumOff val="60000"/>
            </a:schemeClr>
          </a:solidFill>
          <a:ln w="5715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pPr algn="ctr"/>
            <a:r>
              <a:rPr lang="en-GB" sz="7200" dirty="0">
                <a:effectLst>
                  <a:outerShdw blurRad="38100" dist="38100" dir="2700000" algn="tl">
                    <a:srgbClr val="000000">
                      <a:alpha val="43137"/>
                    </a:srgbClr>
                  </a:outerShdw>
                </a:effectLst>
                <a:latin typeface="Copperplate Gothic Light" panose="020E0507020206020404" pitchFamily="34" charset="0"/>
              </a:rPr>
              <a:t>Hanney History Walk</a:t>
            </a:r>
          </a:p>
        </p:txBody>
      </p:sp>
      <p:sp>
        <p:nvSpPr>
          <p:cNvPr id="4" name="Text Placeholder 3">
            <a:extLst>
              <a:ext uri="{FF2B5EF4-FFF2-40B4-BE49-F238E27FC236}">
                <a16:creationId xmlns:a16="http://schemas.microsoft.com/office/drawing/2014/main" id="{A5EAA487-5F6E-4520-8050-5A28BD4165A8}"/>
              </a:ext>
            </a:extLst>
          </p:cNvPr>
          <p:cNvSpPr>
            <a:spLocks noGrp="1"/>
          </p:cNvSpPr>
          <p:nvPr>
            <p:ph type="body" sz="half" idx="2"/>
          </p:nvPr>
        </p:nvSpPr>
        <p:spPr>
          <a:xfrm>
            <a:off x="285607" y="2048163"/>
            <a:ext cx="11767848" cy="4500419"/>
          </a:xfrm>
        </p:spPr>
        <p:txBody>
          <a:bodyPr>
            <a:normAutofit/>
          </a:bodyPr>
          <a:lstStyle/>
          <a:p>
            <a:pPr algn="just">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Hanney History Group hopes that you have enjoyed your walk and learnt a little about our history. </a:t>
            </a:r>
          </a:p>
          <a:p>
            <a:pPr algn="just">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We would appreciate any comments or corrections…. but, even more, we would welcome any photographs, cuttings or just memories from earlier times before they get lost for ever.</a:t>
            </a:r>
          </a:p>
          <a:p>
            <a:pPr algn="ctr">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Hanney History Group : www.hanneyhistory.org.uk</a:t>
            </a:r>
          </a:p>
          <a:p>
            <a:pPr algn="ctr">
              <a:lnSpc>
                <a:spcPct val="107000"/>
              </a:lnSpc>
              <a:spcAft>
                <a:spcPts val="0"/>
              </a:spcAft>
            </a:pP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Hanney History Group would like to thank </a:t>
            </a:r>
            <a:r>
              <a:rPr lang="en-GB" sz="3200" dirty="0">
                <a:effectLst/>
                <a:latin typeface="Copperplate Gothic Light" panose="020E0507020206020404" pitchFamily="34" charset="0"/>
                <a:ea typeface="Microsoft JhengHei" panose="020B0604030504040204" pitchFamily="34" charset="-120"/>
                <a:cs typeface="Times New Roman" panose="02020603050405020304" pitchFamily="18" charset="0"/>
              </a:rPr>
              <a:t>Hanney News </a:t>
            </a:r>
            <a:r>
              <a:rPr lang="en-GB" sz="2800" dirty="0">
                <a:effectLst/>
                <a:latin typeface="Microsoft JhengHei" panose="020B0604030504040204" pitchFamily="34" charset="-120"/>
                <a:ea typeface="Microsoft JhengHei" panose="020B0604030504040204" pitchFamily="34" charset="-120"/>
                <a:cs typeface="Times New Roman" panose="02020603050405020304" pitchFamily="18" charset="0"/>
              </a:rPr>
              <a:t>for their assistance in producing this pamphlet.</a:t>
            </a:r>
          </a:p>
          <a:p>
            <a:endParaRPr lang="en-GB" dirty="0"/>
          </a:p>
        </p:txBody>
      </p:sp>
    </p:spTree>
    <p:extLst>
      <p:ext uri="{BB962C8B-B14F-4D97-AF65-F5344CB8AC3E}">
        <p14:creationId xmlns:p14="http://schemas.microsoft.com/office/powerpoint/2010/main" val="1188113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F2447-7316-409B-975E-D7891080C4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36655" y="0"/>
            <a:ext cx="7555345" cy="6855303"/>
          </a:xfrm>
          <a:prstGeom prst="rect">
            <a:avLst/>
          </a:prstGeom>
        </p:spPr>
      </p:pic>
    </p:spTree>
    <p:extLst>
      <p:ext uri="{BB962C8B-B14F-4D97-AF65-F5344CB8AC3E}">
        <p14:creationId xmlns:p14="http://schemas.microsoft.com/office/powerpoint/2010/main" val="374135257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1226</TotalTime>
  <Words>4359</Words>
  <Application>Microsoft Office PowerPoint</Application>
  <PresentationFormat>Widescreen</PresentationFormat>
  <Paragraphs>259</Paragraphs>
  <Slides>87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87</vt:i4>
      </vt:variant>
    </vt:vector>
  </HeadingPairs>
  <TitlesOfParts>
    <vt:vector size="96" baseType="lpstr">
      <vt:lpstr>Microsoft JhengHei</vt:lpstr>
      <vt:lpstr>Microsoft JhengHei UI Light</vt:lpstr>
      <vt:lpstr>Arial</vt:lpstr>
      <vt:lpstr>Calibri</vt:lpstr>
      <vt:lpstr>Calibri Light</vt:lpstr>
      <vt:lpstr>Century Gothic</vt:lpstr>
      <vt:lpstr>Copperplate Gothic Light</vt:lpstr>
      <vt:lpstr>Wingdings</vt:lpstr>
      <vt:lpstr>Office Theme</vt:lpstr>
      <vt:lpstr>Hanney History Walk 2020</vt:lpstr>
      <vt:lpstr>The route</vt:lpstr>
      <vt:lpstr>the Butter Cross</vt:lpstr>
      <vt:lpstr>PowerPoint Presentation</vt:lpstr>
      <vt:lpstr>PowerPoint Presentation</vt:lpstr>
      <vt:lpstr>the “Way to the Church between Raised Causeways”</vt:lpstr>
      <vt:lpstr>PowerPoint Presentation</vt:lpstr>
      <vt:lpstr>PowerPoint Presentation</vt:lpstr>
      <vt:lpstr>PowerPoint Presentation</vt:lpstr>
      <vt:lpstr>PowerPoint Presentation</vt:lpstr>
      <vt:lpstr>PowerPoint Presentation</vt:lpstr>
      <vt:lpstr>Dower House</vt:lpstr>
      <vt:lpstr>Dower House</vt:lpstr>
      <vt:lpstr>PowerPoint Presentation</vt:lpstr>
      <vt:lpstr>West Hanney House</vt:lpstr>
      <vt:lpstr>West Hanney House</vt:lpstr>
      <vt:lpstr>PowerPoint Presentation</vt:lpstr>
      <vt:lpstr>The Plough</vt:lpstr>
      <vt:lpstr>PowerPoint Presentation</vt:lpstr>
      <vt:lpstr>Deans Farm</vt:lpstr>
      <vt:lpstr>Heading’s Pond</vt:lpstr>
      <vt:lpstr>PowerPoint Presentation</vt:lpstr>
      <vt:lpstr>Main Street</vt:lpstr>
      <vt:lpstr>PowerPoint Presentation</vt:lpstr>
      <vt:lpstr>Main Street</vt:lpstr>
      <vt:lpstr>Main Street</vt:lpstr>
      <vt:lpstr>PowerPoint Presentation</vt:lpstr>
      <vt:lpstr>Carters Close</vt:lpstr>
      <vt:lpstr>Carters Close</vt:lpstr>
      <vt:lpstr>PowerPoint Presentation</vt:lpstr>
      <vt:lpstr>PowerPoint Presentation</vt:lpstr>
      <vt:lpstr>Barrett’s Yard</vt:lpstr>
      <vt:lpstr>Barrett’s Yard</vt:lpstr>
      <vt:lpstr>The Old Forge</vt:lpstr>
      <vt:lpstr>The Old Forge</vt:lpstr>
      <vt:lpstr>PowerPoint Presentation</vt:lpstr>
      <vt:lpstr>The Lamb Inn</vt:lpstr>
      <vt:lpstr>The Lamb Inn</vt:lpstr>
      <vt:lpstr>PowerPoint Presentation</vt:lpstr>
      <vt:lpstr>Hanney School</vt:lpstr>
      <vt:lpstr>Hanney School</vt:lpstr>
      <vt:lpstr>Hanney School</vt:lpstr>
      <vt:lpstr>Old Mill House</vt:lpstr>
      <vt:lpstr>Old Mill House</vt:lpstr>
      <vt:lpstr>PowerPoint Presentation</vt:lpstr>
      <vt:lpstr>Dandridge’s Mill</vt:lpstr>
      <vt:lpstr>Dandridge’s Mill</vt:lpstr>
      <vt:lpstr>Dandridge’s Mill</vt:lpstr>
      <vt:lpstr>PowerPoint Presentation</vt:lpstr>
      <vt:lpstr>Hale Cottage</vt:lpstr>
      <vt:lpstr>Hale Cottage</vt:lpstr>
      <vt:lpstr>Hale Cottage</vt:lpstr>
      <vt:lpstr>PowerPoint Presentation</vt:lpstr>
      <vt:lpstr>PowerPoint Presentation</vt:lpstr>
      <vt:lpstr>The Mulberries</vt:lpstr>
      <vt:lpstr>The Mulberries</vt:lpstr>
      <vt:lpstr>PowerPoint Presentation</vt:lpstr>
      <vt:lpstr>Towards the Black Horse</vt:lpstr>
      <vt:lpstr>Towards the Black Horse</vt:lpstr>
      <vt:lpstr>Lilac Cottage</vt:lpstr>
      <vt:lpstr>PowerPoint Presentation</vt:lpstr>
      <vt:lpstr>Hanney Chapel</vt:lpstr>
      <vt:lpstr>Hanney Chapel</vt:lpstr>
      <vt:lpstr>PowerPoint Presentation</vt:lpstr>
      <vt:lpstr>Post Offices</vt:lpstr>
      <vt:lpstr>PowerPoint Presentation</vt:lpstr>
      <vt:lpstr>Post Offices</vt:lpstr>
      <vt:lpstr>PowerPoint Presentation</vt:lpstr>
      <vt:lpstr>The Plough, now La Fontana</vt:lpstr>
      <vt:lpstr>PowerPoint Presentation</vt:lpstr>
      <vt:lpstr>The Crown</vt:lpstr>
      <vt:lpstr>The Crown</vt:lpstr>
      <vt:lpstr>Five Shoot</vt:lpstr>
      <vt:lpstr>Five Shoot</vt:lpstr>
      <vt:lpstr>PowerPoint Presentation</vt:lpstr>
      <vt:lpstr>East Hanney Green</vt:lpstr>
      <vt:lpstr>PowerPoint Presentation</vt:lpstr>
      <vt:lpstr>East Hanney Green</vt:lpstr>
      <vt:lpstr>East Hanney Green</vt:lpstr>
      <vt:lpstr>PowerPoint Presentation</vt:lpstr>
      <vt:lpstr>Philberd’s Manor, and Lower Mill</vt:lpstr>
      <vt:lpstr>PowerPoint Presentation</vt:lpstr>
      <vt:lpstr>Letcombe Brook</vt:lpstr>
      <vt:lpstr>Iron Bridge</vt:lpstr>
      <vt:lpstr>PowerPoint Presentation</vt:lpstr>
      <vt:lpstr>PowerPoint Presentation</vt:lpstr>
      <vt:lpstr>Hanney History Walk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Hanney History Walk  2020</dc:title>
  <dc:creator>Roger Bett</dc:creator>
  <cp:lastModifiedBy>Roger Bett</cp:lastModifiedBy>
  <cp:revision>125</cp:revision>
  <dcterms:created xsi:type="dcterms:W3CDTF">2020-07-09T19:03:22Z</dcterms:created>
  <dcterms:modified xsi:type="dcterms:W3CDTF">2020-08-30T16:05:21Z</dcterms:modified>
</cp:coreProperties>
</file>